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7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05"/>
    <p:restoredTop sz="94694"/>
  </p:normalViewPr>
  <p:slideViewPr>
    <p:cSldViewPr snapToGrid="0" snapToObjects="1">
      <p:cViewPr varScale="1">
        <p:scale>
          <a:sx n="100" d="100"/>
          <a:sy n="100" d="100"/>
        </p:scale>
        <p:origin x="168"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7E836-EFB5-0A4B-B0E6-DD22DBD39242}" type="datetimeFigureOut">
              <a:rPr lang="de-DE" smtClean="0"/>
              <a:t>25.11.21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2DAC0-93DC-EF42-A2EE-D0428B769844}" type="slidenum">
              <a:rPr lang="de-DE" smtClean="0"/>
              <a:t>‹Nr.›</a:t>
            </a:fld>
            <a:endParaRPr lang="de-DE"/>
          </a:p>
        </p:txBody>
      </p:sp>
    </p:spTree>
    <p:extLst>
      <p:ext uri="{BB962C8B-B14F-4D97-AF65-F5344CB8AC3E}">
        <p14:creationId xmlns:p14="http://schemas.microsoft.com/office/powerpoint/2010/main" val="213226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58D05-7B84-6F4B-8231-1E9C8808003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53FC3BB-786F-D743-B596-2E761ACD06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7EC99DB-BD6B-BE42-98BA-6A4287683E06}"/>
              </a:ext>
            </a:extLst>
          </p:cNvPr>
          <p:cNvSpPr>
            <a:spLocks noGrp="1"/>
          </p:cNvSpPr>
          <p:nvPr>
            <p:ph type="dt" sz="half" idx="10"/>
          </p:nvPr>
        </p:nvSpPr>
        <p:spPr/>
        <p:txBody>
          <a:bodyPr/>
          <a:lstStyle/>
          <a:p>
            <a:fld id="{184172BF-2554-BD45-A41C-C9BF9B5B9094}" type="datetime1">
              <a:rPr lang="de-CH" smtClean="0"/>
              <a:t>25.11.21</a:t>
            </a:fld>
            <a:endParaRPr lang="de-DE"/>
          </a:p>
        </p:txBody>
      </p:sp>
      <p:sp>
        <p:nvSpPr>
          <p:cNvPr id="5" name="Fußzeilenplatzhalter 4">
            <a:extLst>
              <a:ext uri="{FF2B5EF4-FFF2-40B4-BE49-F238E27FC236}">
                <a16:creationId xmlns:a16="http://schemas.microsoft.com/office/drawing/2014/main" id="{62F37839-5091-534E-B553-9EBBAE7F86FB}"/>
              </a:ext>
            </a:extLst>
          </p:cNvPr>
          <p:cNvSpPr>
            <a:spLocks noGrp="1"/>
          </p:cNvSpPr>
          <p:nvPr>
            <p:ph type="ftr" sz="quarter" idx="11"/>
          </p:nvPr>
        </p:nvSpPr>
        <p:spPr/>
        <p:txBody>
          <a:bodyPr/>
          <a:lstStyle/>
          <a:p>
            <a:r>
              <a:rPr lang="de-DE"/>
              <a:t>GV Die Mitte Chur - 24. November 2021</a:t>
            </a:r>
          </a:p>
        </p:txBody>
      </p:sp>
      <p:sp>
        <p:nvSpPr>
          <p:cNvPr id="6" name="Foliennummernplatzhalter 5">
            <a:extLst>
              <a:ext uri="{FF2B5EF4-FFF2-40B4-BE49-F238E27FC236}">
                <a16:creationId xmlns:a16="http://schemas.microsoft.com/office/drawing/2014/main" id="{8293584C-6AF3-4D4A-85EE-733574AC2BC2}"/>
              </a:ext>
            </a:extLst>
          </p:cNvPr>
          <p:cNvSpPr>
            <a:spLocks noGrp="1"/>
          </p:cNvSpPr>
          <p:nvPr>
            <p:ph type="sldNum" sz="quarter" idx="12"/>
          </p:nvPr>
        </p:nvSpPr>
        <p:spPr/>
        <p:txBody>
          <a:bodyPr/>
          <a:lstStyle/>
          <a:p>
            <a:fld id="{09B4855C-FA21-8E40-938D-0F7B35F329E8}" type="slidenum">
              <a:rPr lang="de-DE" smtClean="0"/>
              <a:t>‹Nr.›</a:t>
            </a:fld>
            <a:endParaRPr lang="de-DE"/>
          </a:p>
        </p:txBody>
      </p:sp>
    </p:spTree>
    <p:extLst>
      <p:ext uri="{BB962C8B-B14F-4D97-AF65-F5344CB8AC3E}">
        <p14:creationId xmlns:p14="http://schemas.microsoft.com/office/powerpoint/2010/main" val="2843286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E9F6E-B54B-554E-998B-DBE44F2E6C2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33F6DE2-A1E4-4547-AB18-5DB49818C44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964F84-64E4-644C-BDF2-96AF657C2A68}"/>
              </a:ext>
            </a:extLst>
          </p:cNvPr>
          <p:cNvSpPr>
            <a:spLocks noGrp="1"/>
          </p:cNvSpPr>
          <p:nvPr>
            <p:ph type="dt" sz="half" idx="10"/>
          </p:nvPr>
        </p:nvSpPr>
        <p:spPr/>
        <p:txBody>
          <a:bodyPr/>
          <a:lstStyle/>
          <a:p>
            <a:fld id="{601344F5-6848-FB43-94A4-B705B79B90A6}" type="datetime1">
              <a:rPr lang="de-CH" smtClean="0"/>
              <a:t>25.11.21</a:t>
            </a:fld>
            <a:endParaRPr lang="de-DE"/>
          </a:p>
        </p:txBody>
      </p:sp>
      <p:sp>
        <p:nvSpPr>
          <p:cNvPr id="5" name="Fußzeilenplatzhalter 4">
            <a:extLst>
              <a:ext uri="{FF2B5EF4-FFF2-40B4-BE49-F238E27FC236}">
                <a16:creationId xmlns:a16="http://schemas.microsoft.com/office/drawing/2014/main" id="{02B76002-540B-1049-B1CF-B512C48999E6}"/>
              </a:ext>
            </a:extLst>
          </p:cNvPr>
          <p:cNvSpPr>
            <a:spLocks noGrp="1"/>
          </p:cNvSpPr>
          <p:nvPr>
            <p:ph type="ftr" sz="quarter" idx="11"/>
          </p:nvPr>
        </p:nvSpPr>
        <p:spPr/>
        <p:txBody>
          <a:bodyPr/>
          <a:lstStyle/>
          <a:p>
            <a:r>
              <a:rPr lang="de-DE"/>
              <a:t>GV Die Mitte Chur - 24. November 2021</a:t>
            </a:r>
          </a:p>
        </p:txBody>
      </p:sp>
      <p:sp>
        <p:nvSpPr>
          <p:cNvPr id="6" name="Foliennummernplatzhalter 5">
            <a:extLst>
              <a:ext uri="{FF2B5EF4-FFF2-40B4-BE49-F238E27FC236}">
                <a16:creationId xmlns:a16="http://schemas.microsoft.com/office/drawing/2014/main" id="{456D6AA2-BE04-A645-8BD7-6EEA9D1F0127}"/>
              </a:ext>
            </a:extLst>
          </p:cNvPr>
          <p:cNvSpPr>
            <a:spLocks noGrp="1"/>
          </p:cNvSpPr>
          <p:nvPr>
            <p:ph type="sldNum" sz="quarter" idx="12"/>
          </p:nvPr>
        </p:nvSpPr>
        <p:spPr/>
        <p:txBody>
          <a:bodyPr/>
          <a:lstStyle/>
          <a:p>
            <a:fld id="{09B4855C-FA21-8E40-938D-0F7B35F329E8}" type="slidenum">
              <a:rPr lang="de-DE" smtClean="0"/>
              <a:t>‹Nr.›</a:t>
            </a:fld>
            <a:endParaRPr lang="de-DE"/>
          </a:p>
        </p:txBody>
      </p:sp>
    </p:spTree>
    <p:extLst>
      <p:ext uri="{BB962C8B-B14F-4D97-AF65-F5344CB8AC3E}">
        <p14:creationId xmlns:p14="http://schemas.microsoft.com/office/powerpoint/2010/main" val="105684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CBD37B6-AED7-6645-B490-64F9FC1DB2B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9A3E1CF-BAA6-0741-BCED-ABCFEBC50F3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65AD53B-4F2B-2243-A623-132FB11C2E78}"/>
              </a:ext>
            </a:extLst>
          </p:cNvPr>
          <p:cNvSpPr>
            <a:spLocks noGrp="1"/>
          </p:cNvSpPr>
          <p:nvPr>
            <p:ph type="dt" sz="half" idx="10"/>
          </p:nvPr>
        </p:nvSpPr>
        <p:spPr/>
        <p:txBody>
          <a:bodyPr/>
          <a:lstStyle/>
          <a:p>
            <a:fld id="{F77087CB-BE5C-F94C-9008-0DB3B8D67210}" type="datetime1">
              <a:rPr lang="de-CH" smtClean="0"/>
              <a:t>25.11.21</a:t>
            </a:fld>
            <a:endParaRPr lang="de-DE"/>
          </a:p>
        </p:txBody>
      </p:sp>
      <p:sp>
        <p:nvSpPr>
          <p:cNvPr id="5" name="Fußzeilenplatzhalter 4">
            <a:extLst>
              <a:ext uri="{FF2B5EF4-FFF2-40B4-BE49-F238E27FC236}">
                <a16:creationId xmlns:a16="http://schemas.microsoft.com/office/drawing/2014/main" id="{DFEBBEEA-1577-B543-9D92-FA2018F8C7F8}"/>
              </a:ext>
            </a:extLst>
          </p:cNvPr>
          <p:cNvSpPr>
            <a:spLocks noGrp="1"/>
          </p:cNvSpPr>
          <p:nvPr>
            <p:ph type="ftr" sz="quarter" idx="11"/>
          </p:nvPr>
        </p:nvSpPr>
        <p:spPr/>
        <p:txBody>
          <a:bodyPr/>
          <a:lstStyle/>
          <a:p>
            <a:r>
              <a:rPr lang="de-DE"/>
              <a:t>GV Die Mitte Chur - 24. November 2021</a:t>
            </a:r>
          </a:p>
        </p:txBody>
      </p:sp>
      <p:sp>
        <p:nvSpPr>
          <p:cNvPr id="6" name="Foliennummernplatzhalter 5">
            <a:extLst>
              <a:ext uri="{FF2B5EF4-FFF2-40B4-BE49-F238E27FC236}">
                <a16:creationId xmlns:a16="http://schemas.microsoft.com/office/drawing/2014/main" id="{DF9F6282-C728-0842-837E-233E290C303E}"/>
              </a:ext>
            </a:extLst>
          </p:cNvPr>
          <p:cNvSpPr>
            <a:spLocks noGrp="1"/>
          </p:cNvSpPr>
          <p:nvPr>
            <p:ph type="sldNum" sz="quarter" idx="12"/>
          </p:nvPr>
        </p:nvSpPr>
        <p:spPr/>
        <p:txBody>
          <a:bodyPr/>
          <a:lstStyle/>
          <a:p>
            <a:fld id="{09B4855C-FA21-8E40-938D-0F7B35F329E8}" type="slidenum">
              <a:rPr lang="de-DE" smtClean="0"/>
              <a:t>‹Nr.›</a:t>
            </a:fld>
            <a:endParaRPr lang="de-DE"/>
          </a:p>
        </p:txBody>
      </p:sp>
    </p:spTree>
    <p:extLst>
      <p:ext uri="{BB962C8B-B14F-4D97-AF65-F5344CB8AC3E}">
        <p14:creationId xmlns:p14="http://schemas.microsoft.com/office/powerpoint/2010/main" val="337656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ECD6E-180E-A042-95DC-E4671EEBC46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BA3DA37-64FB-7E40-B95D-3BADCF06234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36C207F-05DC-C748-B073-431CA22C0FDF}"/>
              </a:ext>
            </a:extLst>
          </p:cNvPr>
          <p:cNvSpPr>
            <a:spLocks noGrp="1"/>
          </p:cNvSpPr>
          <p:nvPr>
            <p:ph type="dt" sz="half" idx="10"/>
          </p:nvPr>
        </p:nvSpPr>
        <p:spPr/>
        <p:txBody>
          <a:bodyPr/>
          <a:lstStyle/>
          <a:p>
            <a:fld id="{CCE23CC9-CEC6-5E4E-83F1-2D127369F76F}" type="datetime1">
              <a:rPr lang="de-CH" smtClean="0"/>
              <a:t>25.11.21</a:t>
            </a:fld>
            <a:endParaRPr lang="de-DE"/>
          </a:p>
        </p:txBody>
      </p:sp>
      <p:sp>
        <p:nvSpPr>
          <p:cNvPr id="5" name="Fußzeilenplatzhalter 4">
            <a:extLst>
              <a:ext uri="{FF2B5EF4-FFF2-40B4-BE49-F238E27FC236}">
                <a16:creationId xmlns:a16="http://schemas.microsoft.com/office/drawing/2014/main" id="{D0DDB74A-C387-B24B-8DDA-0DE2538BC15B}"/>
              </a:ext>
            </a:extLst>
          </p:cNvPr>
          <p:cNvSpPr>
            <a:spLocks noGrp="1"/>
          </p:cNvSpPr>
          <p:nvPr>
            <p:ph type="ftr" sz="quarter" idx="11"/>
          </p:nvPr>
        </p:nvSpPr>
        <p:spPr/>
        <p:txBody>
          <a:bodyPr/>
          <a:lstStyle/>
          <a:p>
            <a:r>
              <a:rPr lang="de-DE"/>
              <a:t>GV Die Mitte Chur - 24. November 2021</a:t>
            </a:r>
          </a:p>
        </p:txBody>
      </p:sp>
      <p:sp>
        <p:nvSpPr>
          <p:cNvPr id="6" name="Foliennummernplatzhalter 5">
            <a:extLst>
              <a:ext uri="{FF2B5EF4-FFF2-40B4-BE49-F238E27FC236}">
                <a16:creationId xmlns:a16="http://schemas.microsoft.com/office/drawing/2014/main" id="{8338B55E-BC36-2B42-97D4-BA1C448E5BF5}"/>
              </a:ext>
            </a:extLst>
          </p:cNvPr>
          <p:cNvSpPr>
            <a:spLocks noGrp="1"/>
          </p:cNvSpPr>
          <p:nvPr>
            <p:ph type="sldNum" sz="quarter" idx="12"/>
          </p:nvPr>
        </p:nvSpPr>
        <p:spPr/>
        <p:txBody>
          <a:bodyPr/>
          <a:lstStyle/>
          <a:p>
            <a:fld id="{09B4855C-FA21-8E40-938D-0F7B35F329E8}" type="slidenum">
              <a:rPr lang="de-DE" smtClean="0"/>
              <a:t>‹Nr.›</a:t>
            </a:fld>
            <a:endParaRPr lang="de-DE"/>
          </a:p>
        </p:txBody>
      </p:sp>
    </p:spTree>
    <p:extLst>
      <p:ext uri="{BB962C8B-B14F-4D97-AF65-F5344CB8AC3E}">
        <p14:creationId xmlns:p14="http://schemas.microsoft.com/office/powerpoint/2010/main" val="370307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80FC2-9131-694F-BE8E-41CD4AA45EC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A939064-9F5C-5D4B-A979-088B8C0CFA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8A47A6C-9908-DB42-9414-22CBB822E7E1}"/>
              </a:ext>
            </a:extLst>
          </p:cNvPr>
          <p:cNvSpPr>
            <a:spLocks noGrp="1"/>
          </p:cNvSpPr>
          <p:nvPr>
            <p:ph type="dt" sz="half" idx="10"/>
          </p:nvPr>
        </p:nvSpPr>
        <p:spPr/>
        <p:txBody>
          <a:bodyPr/>
          <a:lstStyle/>
          <a:p>
            <a:fld id="{70710AB8-0B50-7D4A-BC36-36BE8A569ACF}" type="datetime1">
              <a:rPr lang="de-CH" smtClean="0"/>
              <a:t>25.11.21</a:t>
            </a:fld>
            <a:endParaRPr lang="de-DE"/>
          </a:p>
        </p:txBody>
      </p:sp>
      <p:sp>
        <p:nvSpPr>
          <p:cNvPr id="5" name="Fußzeilenplatzhalter 4">
            <a:extLst>
              <a:ext uri="{FF2B5EF4-FFF2-40B4-BE49-F238E27FC236}">
                <a16:creationId xmlns:a16="http://schemas.microsoft.com/office/drawing/2014/main" id="{FB197CA6-191C-5445-9B42-800D728DB69D}"/>
              </a:ext>
            </a:extLst>
          </p:cNvPr>
          <p:cNvSpPr>
            <a:spLocks noGrp="1"/>
          </p:cNvSpPr>
          <p:nvPr>
            <p:ph type="ftr" sz="quarter" idx="11"/>
          </p:nvPr>
        </p:nvSpPr>
        <p:spPr/>
        <p:txBody>
          <a:bodyPr/>
          <a:lstStyle/>
          <a:p>
            <a:r>
              <a:rPr lang="de-DE"/>
              <a:t>GV Die Mitte Chur - 24. November 2021</a:t>
            </a:r>
          </a:p>
        </p:txBody>
      </p:sp>
      <p:sp>
        <p:nvSpPr>
          <p:cNvPr id="6" name="Foliennummernplatzhalter 5">
            <a:extLst>
              <a:ext uri="{FF2B5EF4-FFF2-40B4-BE49-F238E27FC236}">
                <a16:creationId xmlns:a16="http://schemas.microsoft.com/office/drawing/2014/main" id="{DD91D653-7B36-204B-8B9B-F0EB67B4BA65}"/>
              </a:ext>
            </a:extLst>
          </p:cNvPr>
          <p:cNvSpPr>
            <a:spLocks noGrp="1"/>
          </p:cNvSpPr>
          <p:nvPr>
            <p:ph type="sldNum" sz="quarter" idx="12"/>
          </p:nvPr>
        </p:nvSpPr>
        <p:spPr/>
        <p:txBody>
          <a:bodyPr/>
          <a:lstStyle/>
          <a:p>
            <a:fld id="{09B4855C-FA21-8E40-938D-0F7B35F329E8}" type="slidenum">
              <a:rPr lang="de-DE" smtClean="0"/>
              <a:t>‹Nr.›</a:t>
            </a:fld>
            <a:endParaRPr lang="de-DE"/>
          </a:p>
        </p:txBody>
      </p:sp>
    </p:spTree>
    <p:extLst>
      <p:ext uri="{BB962C8B-B14F-4D97-AF65-F5344CB8AC3E}">
        <p14:creationId xmlns:p14="http://schemas.microsoft.com/office/powerpoint/2010/main" val="332975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33444-F586-9740-87E5-C7F79B982D1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40D9085-6781-B34B-9C8B-D310F496360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F7BE8A4-EE6C-BA4B-A71A-F62526B967B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B8A70BD-B9E5-CA4B-BC71-5306BCDCBBC5}"/>
              </a:ext>
            </a:extLst>
          </p:cNvPr>
          <p:cNvSpPr>
            <a:spLocks noGrp="1"/>
          </p:cNvSpPr>
          <p:nvPr>
            <p:ph type="dt" sz="half" idx="10"/>
          </p:nvPr>
        </p:nvSpPr>
        <p:spPr/>
        <p:txBody>
          <a:bodyPr/>
          <a:lstStyle/>
          <a:p>
            <a:fld id="{03BA732F-CAA8-3042-838D-FAA91598BD62}" type="datetime1">
              <a:rPr lang="de-CH" smtClean="0"/>
              <a:t>25.11.21</a:t>
            </a:fld>
            <a:endParaRPr lang="de-DE"/>
          </a:p>
        </p:txBody>
      </p:sp>
      <p:sp>
        <p:nvSpPr>
          <p:cNvPr id="6" name="Fußzeilenplatzhalter 5">
            <a:extLst>
              <a:ext uri="{FF2B5EF4-FFF2-40B4-BE49-F238E27FC236}">
                <a16:creationId xmlns:a16="http://schemas.microsoft.com/office/drawing/2014/main" id="{0684AD2F-B2BB-8847-90E7-0400EF6DE828}"/>
              </a:ext>
            </a:extLst>
          </p:cNvPr>
          <p:cNvSpPr>
            <a:spLocks noGrp="1"/>
          </p:cNvSpPr>
          <p:nvPr>
            <p:ph type="ftr" sz="quarter" idx="11"/>
          </p:nvPr>
        </p:nvSpPr>
        <p:spPr/>
        <p:txBody>
          <a:bodyPr/>
          <a:lstStyle/>
          <a:p>
            <a:r>
              <a:rPr lang="de-DE"/>
              <a:t>GV Die Mitte Chur - 24. November 2021</a:t>
            </a:r>
          </a:p>
        </p:txBody>
      </p:sp>
      <p:sp>
        <p:nvSpPr>
          <p:cNvPr id="7" name="Foliennummernplatzhalter 6">
            <a:extLst>
              <a:ext uri="{FF2B5EF4-FFF2-40B4-BE49-F238E27FC236}">
                <a16:creationId xmlns:a16="http://schemas.microsoft.com/office/drawing/2014/main" id="{3FBE51FB-7DD0-7747-B216-79F411DB2C0F}"/>
              </a:ext>
            </a:extLst>
          </p:cNvPr>
          <p:cNvSpPr>
            <a:spLocks noGrp="1"/>
          </p:cNvSpPr>
          <p:nvPr>
            <p:ph type="sldNum" sz="quarter" idx="12"/>
          </p:nvPr>
        </p:nvSpPr>
        <p:spPr/>
        <p:txBody>
          <a:bodyPr/>
          <a:lstStyle/>
          <a:p>
            <a:fld id="{09B4855C-FA21-8E40-938D-0F7B35F329E8}" type="slidenum">
              <a:rPr lang="de-DE" smtClean="0"/>
              <a:t>‹Nr.›</a:t>
            </a:fld>
            <a:endParaRPr lang="de-DE"/>
          </a:p>
        </p:txBody>
      </p:sp>
    </p:spTree>
    <p:extLst>
      <p:ext uri="{BB962C8B-B14F-4D97-AF65-F5344CB8AC3E}">
        <p14:creationId xmlns:p14="http://schemas.microsoft.com/office/powerpoint/2010/main" val="102752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333EF8-AFAD-E34F-B067-0E066F44561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B364860-DEDE-2F4B-9549-672183C59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3758A08-91DE-6B4A-9303-22111F5CDB5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FF54D79-43D3-A24F-ABA3-4829EB6654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4EF9A3A-69FC-4440-A436-EDAACCB63CE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983AE2A-1D72-7F42-A6C1-99D52A493F11}"/>
              </a:ext>
            </a:extLst>
          </p:cNvPr>
          <p:cNvSpPr>
            <a:spLocks noGrp="1"/>
          </p:cNvSpPr>
          <p:nvPr>
            <p:ph type="dt" sz="half" idx="10"/>
          </p:nvPr>
        </p:nvSpPr>
        <p:spPr/>
        <p:txBody>
          <a:bodyPr/>
          <a:lstStyle/>
          <a:p>
            <a:fld id="{694BB4CE-84AC-204C-B712-82DBD7B1F932}" type="datetime1">
              <a:rPr lang="de-CH" smtClean="0"/>
              <a:t>25.11.21</a:t>
            </a:fld>
            <a:endParaRPr lang="de-DE"/>
          </a:p>
        </p:txBody>
      </p:sp>
      <p:sp>
        <p:nvSpPr>
          <p:cNvPr id="8" name="Fußzeilenplatzhalter 7">
            <a:extLst>
              <a:ext uri="{FF2B5EF4-FFF2-40B4-BE49-F238E27FC236}">
                <a16:creationId xmlns:a16="http://schemas.microsoft.com/office/drawing/2014/main" id="{4FB25120-79E0-924E-9C61-BE6E018298AB}"/>
              </a:ext>
            </a:extLst>
          </p:cNvPr>
          <p:cNvSpPr>
            <a:spLocks noGrp="1"/>
          </p:cNvSpPr>
          <p:nvPr>
            <p:ph type="ftr" sz="quarter" idx="11"/>
          </p:nvPr>
        </p:nvSpPr>
        <p:spPr/>
        <p:txBody>
          <a:bodyPr/>
          <a:lstStyle/>
          <a:p>
            <a:r>
              <a:rPr lang="de-DE"/>
              <a:t>GV Die Mitte Chur - 24. November 2021</a:t>
            </a:r>
          </a:p>
        </p:txBody>
      </p:sp>
      <p:sp>
        <p:nvSpPr>
          <p:cNvPr id="9" name="Foliennummernplatzhalter 8">
            <a:extLst>
              <a:ext uri="{FF2B5EF4-FFF2-40B4-BE49-F238E27FC236}">
                <a16:creationId xmlns:a16="http://schemas.microsoft.com/office/drawing/2014/main" id="{66999FB5-DF72-D94A-87D9-7A5C9CFEF612}"/>
              </a:ext>
            </a:extLst>
          </p:cNvPr>
          <p:cNvSpPr>
            <a:spLocks noGrp="1"/>
          </p:cNvSpPr>
          <p:nvPr>
            <p:ph type="sldNum" sz="quarter" idx="12"/>
          </p:nvPr>
        </p:nvSpPr>
        <p:spPr/>
        <p:txBody>
          <a:bodyPr/>
          <a:lstStyle/>
          <a:p>
            <a:fld id="{09B4855C-FA21-8E40-938D-0F7B35F329E8}" type="slidenum">
              <a:rPr lang="de-DE" smtClean="0"/>
              <a:t>‹Nr.›</a:t>
            </a:fld>
            <a:endParaRPr lang="de-DE"/>
          </a:p>
        </p:txBody>
      </p:sp>
    </p:spTree>
    <p:extLst>
      <p:ext uri="{BB962C8B-B14F-4D97-AF65-F5344CB8AC3E}">
        <p14:creationId xmlns:p14="http://schemas.microsoft.com/office/powerpoint/2010/main" val="191742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90D5C-A04C-4C4F-9589-26F64B95B22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D1EFE97-8709-8F41-A2EC-4421A8C78916}"/>
              </a:ext>
            </a:extLst>
          </p:cNvPr>
          <p:cNvSpPr>
            <a:spLocks noGrp="1"/>
          </p:cNvSpPr>
          <p:nvPr>
            <p:ph type="dt" sz="half" idx="10"/>
          </p:nvPr>
        </p:nvSpPr>
        <p:spPr/>
        <p:txBody>
          <a:bodyPr/>
          <a:lstStyle/>
          <a:p>
            <a:fld id="{34524393-D3CF-C540-8346-6EACA8EA4CD1}" type="datetime1">
              <a:rPr lang="de-CH" smtClean="0"/>
              <a:t>25.11.21</a:t>
            </a:fld>
            <a:endParaRPr lang="de-DE"/>
          </a:p>
        </p:txBody>
      </p:sp>
      <p:sp>
        <p:nvSpPr>
          <p:cNvPr id="4" name="Fußzeilenplatzhalter 3">
            <a:extLst>
              <a:ext uri="{FF2B5EF4-FFF2-40B4-BE49-F238E27FC236}">
                <a16:creationId xmlns:a16="http://schemas.microsoft.com/office/drawing/2014/main" id="{ABA4585F-7FDA-A04F-B9B6-B676398EE2C9}"/>
              </a:ext>
            </a:extLst>
          </p:cNvPr>
          <p:cNvSpPr>
            <a:spLocks noGrp="1"/>
          </p:cNvSpPr>
          <p:nvPr>
            <p:ph type="ftr" sz="quarter" idx="11"/>
          </p:nvPr>
        </p:nvSpPr>
        <p:spPr/>
        <p:txBody>
          <a:bodyPr/>
          <a:lstStyle/>
          <a:p>
            <a:r>
              <a:rPr lang="de-DE"/>
              <a:t>GV Die Mitte Chur - 24. November 2021</a:t>
            </a:r>
          </a:p>
        </p:txBody>
      </p:sp>
      <p:sp>
        <p:nvSpPr>
          <p:cNvPr id="5" name="Foliennummernplatzhalter 4">
            <a:extLst>
              <a:ext uri="{FF2B5EF4-FFF2-40B4-BE49-F238E27FC236}">
                <a16:creationId xmlns:a16="http://schemas.microsoft.com/office/drawing/2014/main" id="{E5151C9E-074A-CE4B-95CC-38FE44AFE4D6}"/>
              </a:ext>
            </a:extLst>
          </p:cNvPr>
          <p:cNvSpPr>
            <a:spLocks noGrp="1"/>
          </p:cNvSpPr>
          <p:nvPr>
            <p:ph type="sldNum" sz="quarter" idx="12"/>
          </p:nvPr>
        </p:nvSpPr>
        <p:spPr/>
        <p:txBody>
          <a:bodyPr/>
          <a:lstStyle/>
          <a:p>
            <a:fld id="{09B4855C-FA21-8E40-938D-0F7B35F329E8}" type="slidenum">
              <a:rPr lang="de-DE" smtClean="0"/>
              <a:t>‹Nr.›</a:t>
            </a:fld>
            <a:endParaRPr lang="de-DE"/>
          </a:p>
        </p:txBody>
      </p:sp>
    </p:spTree>
    <p:extLst>
      <p:ext uri="{BB962C8B-B14F-4D97-AF65-F5344CB8AC3E}">
        <p14:creationId xmlns:p14="http://schemas.microsoft.com/office/powerpoint/2010/main" val="50950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83CE862-3712-514D-AE13-99B7FF79FB37}"/>
              </a:ext>
            </a:extLst>
          </p:cNvPr>
          <p:cNvSpPr>
            <a:spLocks noGrp="1"/>
          </p:cNvSpPr>
          <p:nvPr>
            <p:ph type="dt" sz="half" idx="10"/>
          </p:nvPr>
        </p:nvSpPr>
        <p:spPr/>
        <p:txBody>
          <a:bodyPr/>
          <a:lstStyle/>
          <a:p>
            <a:fld id="{D38A674F-96D6-1A4D-81E4-2C6D3F09C172}" type="datetime1">
              <a:rPr lang="de-CH" smtClean="0"/>
              <a:t>25.11.21</a:t>
            </a:fld>
            <a:endParaRPr lang="de-DE"/>
          </a:p>
        </p:txBody>
      </p:sp>
      <p:sp>
        <p:nvSpPr>
          <p:cNvPr id="3" name="Fußzeilenplatzhalter 2">
            <a:extLst>
              <a:ext uri="{FF2B5EF4-FFF2-40B4-BE49-F238E27FC236}">
                <a16:creationId xmlns:a16="http://schemas.microsoft.com/office/drawing/2014/main" id="{FEF448A0-376D-1B45-AADE-0B4BBCAC30AC}"/>
              </a:ext>
            </a:extLst>
          </p:cNvPr>
          <p:cNvSpPr>
            <a:spLocks noGrp="1"/>
          </p:cNvSpPr>
          <p:nvPr>
            <p:ph type="ftr" sz="quarter" idx="11"/>
          </p:nvPr>
        </p:nvSpPr>
        <p:spPr/>
        <p:txBody>
          <a:bodyPr/>
          <a:lstStyle/>
          <a:p>
            <a:r>
              <a:rPr lang="de-DE"/>
              <a:t>GV Die Mitte Chur - 24. November 2021</a:t>
            </a:r>
          </a:p>
        </p:txBody>
      </p:sp>
      <p:sp>
        <p:nvSpPr>
          <p:cNvPr id="4" name="Foliennummernplatzhalter 3">
            <a:extLst>
              <a:ext uri="{FF2B5EF4-FFF2-40B4-BE49-F238E27FC236}">
                <a16:creationId xmlns:a16="http://schemas.microsoft.com/office/drawing/2014/main" id="{CA765702-D79E-DA47-8C76-632AEC22A9FE}"/>
              </a:ext>
            </a:extLst>
          </p:cNvPr>
          <p:cNvSpPr>
            <a:spLocks noGrp="1"/>
          </p:cNvSpPr>
          <p:nvPr>
            <p:ph type="sldNum" sz="quarter" idx="12"/>
          </p:nvPr>
        </p:nvSpPr>
        <p:spPr/>
        <p:txBody>
          <a:bodyPr/>
          <a:lstStyle/>
          <a:p>
            <a:fld id="{09B4855C-FA21-8E40-938D-0F7B35F329E8}" type="slidenum">
              <a:rPr lang="de-DE" smtClean="0"/>
              <a:t>‹Nr.›</a:t>
            </a:fld>
            <a:endParaRPr lang="de-DE"/>
          </a:p>
        </p:txBody>
      </p:sp>
    </p:spTree>
    <p:extLst>
      <p:ext uri="{BB962C8B-B14F-4D97-AF65-F5344CB8AC3E}">
        <p14:creationId xmlns:p14="http://schemas.microsoft.com/office/powerpoint/2010/main" val="285758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99FF2-D191-A94F-A1A2-F6858B398A7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6F234B4-2635-094F-AE08-9B3B2E021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F0124C5-B0B3-5C45-A720-406BDD1D4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E799A0E-9D32-254A-8C5A-808D770D6405}"/>
              </a:ext>
            </a:extLst>
          </p:cNvPr>
          <p:cNvSpPr>
            <a:spLocks noGrp="1"/>
          </p:cNvSpPr>
          <p:nvPr>
            <p:ph type="dt" sz="half" idx="10"/>
          </p:nvPr>
        </p:nvSpPr>
        <p:spPr/>
        <p:txBody>
          <a:bodyPr/>
          <a:lstStyle/>
          <a:p>
            <a:fld id="{01DC8E0E-587F-6E4D-8184-0F2FB1AE9E14}" type="datetime1">
              <a:rPr lang="de-CH" smtClean="0"/>
              <a:t>25.11.21</a:t>
            </a:fld>
            <a:endParaRPr lang="de-DE"/>
          </a:p>
        </p:txBody>
      </p:sp>
      <p:sp>
        <p:nvSpPr>
          <p:cNvPr id="6" name="Fußzeilenplatzhalter 5">
            <a:extLst>
              <a:ext uri="{FF2B5EF4-FFF2-40B4-BE49-F238E27FC236}">
                <a16:creationId xmlns:a16="http://schemas.microsoft.com/office/drawing/2014/main" id="{52FFAFBA-D669-7C4C-AA99-10803CAB5E8D}"/>
              </a:ext>
            </a:extLst>
          </p:cNvPr>
          <p:cNvSpPr>
            <a:spLocks noGrp="1"/>
          </p:cNvSpPr>
          <p:nvPr>
            <p:ph type="ftr" sz="quarter" idx="11"/>
          </p:nvPr>
        </p:nvSpPr>
        <p:spPr/>
        <p:txBody>
          <a:bodyPr/>
          <a:lstStyle/>
          <a:p>
            <a:r>
              <a:rPr lang="de-DE"/>
              <a:t>GV Die Mitte Chur - 24. November 2021</a:t>
            </a:r>
          </a:p>
        </p:txBody>
      </p:sp>
      <p:sp>
        <p:nvSpPr>
          <p:cNvPr id="7" name="Foliennummernplatzhalter 6">
            <a:extLst>
              <a:ext uri="{FF2B5EF4-FFF2-40B4-BE49-F238E27FC236}">
                <a16:creationId xmlns:a16="http://schemas.microsoft.com/office/drawing/2014/main" id="{16D038FE-0937-B24D-A5B2-B19429EC5615}"/>
              </a:ext>
            </a:extLst>
          </p:cNvPr>
          <p:cNvSpPr>
            <a:spLocks noGrp="1"/>
          </p:cNvSpPr>
          <p:nvPr>
            <p:ph type="sldNum" sz="quarter" idx="12"/>
          </p:nvPr>
        </p:nvSpPr>
        <p:spPr/>
        <p:txBody>
          <a:bodyPr/>
          <a:lstStyle/>
          <a:p>
            <a:fld id="{09B4855C-FA21-8E40-938D-0F7B35F329E8}" type="slidenum">
              <a:rPr lang="de-DE" smtClean="0"/>
              <a:t>‹Nr.›</a:t>
            </a:fld>
            <a:endParaRPr lang="de-DE"/>
          </a:p>
        </p:txBody>
      </p:sp>
    </p:spTree>
    <p:extLst>
      <p:ext uri="{BB962C8B-B14F-4D97-AF65-F5344CB8AC3E}">
        <p14:creationId xmlns:p14="http://schemas.microsoft.com/office/powerpoint/2010/main" val="391457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479F61-5B5C-0C48-9921-EA262CAAE9D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B42A5B5-4356-F744-BFDE-CED91BB1D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317DEC8-6C87-F64F-9A9A-7575590CB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8E64599-6955-2549-8B50-ACA776BAE5F1}"/>
              </a:ext>
            </a:extLst>
          </p:cNvPr>
          <p:cNvSpPr>
            <a:spLocks noGrp="1"/>
          </p:cNvSpPr>
          <p:nvPr>
            <p:ph type="dt" sz="half" idx="10"/>
          </p:nvPr>
        </p:nvSpPr>
        <p:spPr/>
        <p:txBody>
          <a:bodyPr/>
          <a:lstStyle/>
          <a:p>
            <a:fld id="{6977A2D3-018D-FA4C-A483-A4F2F0F92B8F}" type="datetime1">
              <a:rPr lang="de-CH" smtClean="0"/>
              <a:t>25.11.21</a:t>
            </a:fld>
            <a:endParaRPr lang="de-DE"/>
          </a:p>
        </p:txBody>
      </p:sp>
      <p:sp>
        <p:nvSpPr>
          <p:cNvPr id="6" name="Fußzeilenplatzhalter 5">
            <a:extLst>
              <a:ext uri="{FF2B5EF4-FFF2-40B4-BE49-F238E27FC236}">
                <a16:creationId xmlns:a16="http://schemas.microsoft.com/office/drawing/2014/main" id="{32767F55-9087-7741-A1A6-9C0E87557B2B}"/>
              </a:ext>
            </a:extLst>
          </p:cNvPr>
          <p:cNvSpPr>
            <a:spLocks noGrp="1"/>
          </p:cNvSpPr>
          <p:nvPr>
            <p:ph type="ftr" sz="quarter" idx="11"/>
          </p:nvPr>
        </p:nvSpPr>
        <p:spPr/>
        <p:txBody>
          <a:bodyPr/>
          <a:lstStyle/>
          <a:p>
            <a:r>
              <a:rPr lang="de-DE"/>
              <a:t>GV Die Mitte Chur - 24. November 2021</a:t>
            </a:r>
          </a:p>
        </p:txBody>
      </p:sp>
      <p:sp>
        <p:nvSpPr>
          <p:cNvPr id="7" name="Foliennummernplatzhalter 6">
            <a:extLst>
              <a:ext uri="{FF2B5EF4-FFF2-40B4-BE49-F238E27FC236}">
                <a16:creationId xmlns:a16="http://schemas.microsoft.com/office/drawing/2014/main" id="{5B72F910-F9A4-C748-9A8C-9C81FDB05490}"/>
              </a:ext>
            </a:extLst>
          </p:cNvPr>
          <p:cNvSpPr>
            <a:spLocks noGrp="1"/>
          </p:cNvSpPr>
          <p:nvPr>
            <p:ph type="sldNum" sz="quarter" idx="12"/>
          </p:nvPr>
        </p:nvSpPr>
        <p:spPr/>
        <p:txBody>
          <a:bodyPr/>
          <a:lstStyle/>
          <a:p>
            <a:fld id="{09B4855C-FA21-8E40-938D-0F7B35F329E8}" type="slidenum">
              <a:rPr lang="de-DE" smtClean="0"/>
              <a:t>‹Nr.›</a:t>
            </a:fld>
            <a:endParaRPr lang="de-DE"/>
          </a:p>
        </p:txBody>
      </p:sp>
    </p:spTree>
    <p:extLst>
      <p:ext uri="{BB962C8B-B14F-4D97-AF65-F5344CB8AC3E}">
        <p14:creationId xmlns:p14="http://schemas.microsoft.com/office/powerpoint/2010/main" val="221842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242590F-D097-F84C-852A-DA7093FE70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57B3BC1-A40E-C44E-B611-48B0CB4B1C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1D2D2A1-CBDB-6048-9F92-D9FF7C3D4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7BB95-AAC2-444A-AF87-17C06C6A0F12}" type="datetime1">
              <a:rPr lang="de-CH" smtClean="0"/>
              <a:t>25.11.21</a:t>
            </a:fld>
            <a:endParaRPr lang="de-DE"/>
          </a:p>
        </p:txBody>
      </p:sp>
      <p:sp>
        <p:nvSpPr>
          <p:cNvPr id="5" name="Fußzeilenplatzhalter 4">
            <a:extLst>
              <a:ext uri="{FF2B5EF4-FFF2-40B4-BE49-F238E27FC236}">
                <a16:creationId xmlns:a16="http://schemas.microsoft.com/office/drawing/2014/main" id="{BA96E144-013D-CB43-A57B-6C00305E8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GV Die Mitte Chur - 24. November 2021</a:t>
            </a:r>
          </a:p>
        </p:txBody>
      </p:sp>
      <p:sp>
        <p:nvSpPr>
          <p:cNvPr id="6" name="Foliennummernplatzhalter 5">
            <a:extLst>
              <a:ext uri="{FF2B5EF4-FFF2-40B4-BE49-F238E27FC236}">
                <a16:creationId xmlns:a16="http://schemas.microsoft.com/office/drawing/2014/main" id="{BB203751-6C7D-2344-B0E1-9DC1057DC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4855C-FA21-8E40-938D-0F7B35F329E8}" type="slidenum">
              <a:rPr lang="de-DE" smtClean="0"/>
              <a:t>‹Nr.›</a:t>
            </a:fld>
            <a:endParaRPr lang="de-DE"/>
          </a:p>
        </p:txBody>
      </p:sp>
    </p:spTree>
    <p:extLst>
      <p:ext uri="{BB962C8B-B14F-4D97-AF65-F5344CB8AC3E}">
        <p14:creationId xmlns:p14="http://schemas.microsoft.com/office/powerpoint/2010/main" val="2407029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C659DB-8409-0C4F-B42A-F2C86B13EA29}"/>
              </a:ext>
            </a:extLst>
          </p:cNvPr>
          <p:cNvSpPr>
            <a:spLocks noGrp="1"/>
          </p:cNvSpPr>
          <p:nvPr>
            <p:ph type="ctrTitle"/>
          </p:nvPr>
        </p:nvSpPr>
        <p:spPr>
          <a:xfrm>
            <a:off x="1524000" y="1122363"/>
            <a:ext cx="6211614" cy="2387600"/>
          </a:xfrm>
        </p:spPr>
        <p:txBody>
          <a:bodyPr>
            <a:normAutofit/>
          </a:bodyPr>
          <a:lstStyle/>
          <a:p>
            <a:pPr algn="l"/>
            <a:r>
              <a:rPr lang="de-DE" sz="4800" dirty="0">
                <a:latin typeface="Times New Roman" panose="02020603050405020304" pitchFamily="18" charset="0"/>
                <a:cs typeface="Times New Roman" panose="02020603050405020304" pitchFamily="18" charset="0"/>
              </a:rPr>
              <a:t>Fraktionsbericht</a:t>
            </a:r>
          </a:p>
        </p:txBody>
      </p:sp>
      <p:sp>
        <p:nvSpPr>
          <p:cNvPr id="3" name="Untertitel 2">
            <a:extLst>
              <a:ext uri="{FF2B5EF4-FFF2-40B4-BE49-F238E27FC236}">
                <a16:creationId xmlns:a16="http://schemas.microsoft.com/office/drawing/2014/main" id="{5F4528EE-721A-D44C-81D8-9E3AD46E037B}"/>
              </a:ext>
            </a:extLst>
          </p:cNvPr>
          <p:cNvSpPr>
            <a:spLocks noGrp="1"/>
          </p:cNvSpPr>
          <p:nvPr>
            <p:ph type="subTitle" idx="1"/>
          </p:nvPr>
        </p:nvSpPr>
        <p:spPr>
          <a:xfrm>
            <a:off x="1524000" y="4246178"/>
            <a:ext cx="9144000" cy="1011621"/>
          </a:xfrm>
        </p:spPr>
        <p:txBody>
          <a:bodyPr>
            <a:normAutofit/>
          </a:bodyPr>
          <a:lstStyle/>
          <a:p>
            <a:pPr algn="l"/>
            <a:r>
              <a:rPr lang="de-DE" sz="1800" dirty="0">
                <a:latin typeface="Times New Roman" panose="02020603050405020304" pitchFamily="18" charset="0"/>
                <a:cs typeface="Times New Roman" panose="02020603050405020304" pitchFamily="18" charset="0"/>
              </a:rPr>
              <a:t>Peter </a:t>
            </a:r>
            <a:r>
              <a:rPr lang="de-DE" sz="1800" dirty="0" err="1">
                <a:latin typeface="Times New Roman" panose="02020603050405020304" pitchFamily="18" charset="0"/>
                <a:cs typeface="Times New Roman" panose="02020603050405020304" pitchFamily="18" charset="0"/>
              </a:rPr>
              <a:t>Portmann</a:t>
            </a:r>
            <a:r>
              <a:rPr lang="de-DE" sz="1800" dirty="0">
                <a:latin typeface="Times New Roman" panose="02020603050405020304" pitchFamily="18" charset="0"/>
                <a:cs typeface="Times New Roman" panose="02020603050405020304" pitchFamily="18" charset="0"/>
              </a:rPr>
              <a:t> (Präsident), Tino Schneider, Norbert Waser</a:t>
            </a:r>
          </a:p>
        </p:txBody>
      </p:sp>
      <p:sp>
        <p:nvSpPr>
          <p:cNvPr id="4" name="Fußzeilenplatzhalter 3">
            <a:extLst>
              <a:ext uri="{FF2B5EF4-FFF2-40B4-BE49-F238E27FC236}">
                <a16:creationId xmlns:a16="http://schemas.microsoft.com/office/drawing/2014/main" id="{90B2E0E2-542D-D346-BA58-04C2A7B1B538}"/>
              </a:ext>
            </a:extLst>
          </p:cNvPr>
          <p:cNvSpPr>
            <a:spLocks noGrp="1"/>
          </p:cNvSpPr>
          <p:nvPr>
            <p:ph type="ftr" sz="quarter" idx="11"/>
          </p:nvPr>
        </p:nvSpPr>
        <p:spPr/>
        <p:txBody>
          <a:bodyPr/>
          <a:lstStyle/>
          <a:p>
            <a:r>
              <a:rPr lang="de-DE" sz="1400" dirty="0">
                <a:solidFill>
                  <a:schemeClr val="tx1"/>
                </a:solidFill>
                <a:latin typeface="Times New Roman" panose="02020603050405020304" pitchFamily="18" charset="0"/>
                <a:cs typeface="Times New Roman" panose="02020603050405020304" pitchFamily="18" charset="0"/>
              </a:rPr>
              <a:t>GV Die Mitte Chur - 24. November 2021</a:t>
            </a:r>
          </a:p>
        </p:txBody>
      </p:sp>
      <p:pic>
        <p:nvPicPr>
          <p:cNvPr id="7" name="Grafik 6">
            <a:extLst>
              <a:ext uri="{FF2B5EF4-FFF2-40B4-BE49-F238E27FC236}">
                <a16:creationId xmlns:a16="http://schemas.microsoft.com/office/drawing/2014/main" id="{F91C9B80-C582-1C41-8958-5BD4AF12C109}"/>
              </a:ext>
            </a:extLst>
          </p:cNvPr>
          <p:cNvPicPr>
            <a:picLocks noChangeAspect="1"/>
          </p:cNvPicPr>
          <p:nvPr/>
        </p:nvPicPr>
        <p:blipFill>
          <a:blip r:embed="rId2"/>
          <a:stretch>
            <a:fillRect/>
          </a:stretch>
        </p:blipFill>
        <p:spPr>
          <a:xfrm>
            <a:off x="7844824" y="707081"/>
            <a:ext cx="4089400" cy="2997200"/>
          </a:xfrm>
          <a:prstGeom prst="rect">
            <a:avLst/>
          </a:prstGeom>
        </p:spPr>
      </p:pic>
    </p:spTree>
    <p:extLst>
      <p:ext uri="{BB962C8B-B14F-4D97-AF65-F5344CB8AC3E}">
        <p14:creationId xmlns:p14="http://schemas.microsoft.com/office/powerpoint/2010/main" val="236006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6B01F-ADED-BD47-9751-4A23F7DE9258}"/>
              </a:ext>
            </a:extLst>
          </p:cNvPr>
          <p:cNvSpPr>
            <a:spLocks noGrp="1"/>
          </p:cNvSpPr>
          <p:nvPr>
            <p:ph type="title"/>
          </p:nvPr>
        </p:nvSpPr>
        <p:spPr/>
        <p:txBody>
          <a:bodyPr>
            <a:normAutofit/>
          </a:bodyPr>
          <a:lstStyle/>
          <a:p>
            <a:pPr algn="ctr"/>
            <a:r>
              <a:rPr lang="de-DE" sz="2400" dirty="0">
                <a:latin typeface="Times New Roman" panose="02020603050405020304" pitchFamily="18" charset="0"/>
                <a:cs typeface="Times New Roman" panose="02020603050405020304" pitchFamily="18" charset="0"/>
              </a:rPr>
              <a:t>Sitzung 20. Mai 2021</a:t>
            </a:r>
          </a:p>
        </p:txBody>
      </p:sp>
      <p:sp>
        <p:nvSpPr>
          <p:cNvPr id="3" name="Inhaltsplatzhalter 2">
            <a:extLst>
              <a:ext uri="{FF2B5EF4-FFF2-40B4-BE49-F238E27FC236}">
                <a16:creationId xmlns:a16="http://schemas.microsoft.com/office/drawing/2014/main" id="{C5680299-D280-F94E-8707-DB888E266C79}"/>
              </a:ext>
            </a:extLst>
          </p:cNvPr>
          <p:cNvSpPr>
            <a:spLocks noGrp="1"/>
          </p:cNvSpPr>
          <p:nvPr>
            <p:ph idx="1"/>
          </p:nvPr>
        </p:nvSpPr>
        <p:spPr/>
        <p:txBody>
          <a:bodyPr>
            <a:normAutofit/>
          </a:bodyPr>
          <a:lstStyle/>
          <a:p>
            <a:pPr marL="0" indent="0" algn="ctr">
              <a:buNone/>
            </a:pPr>
            <a:r>
              <a:rPr lang="de-DE" sz="1800" dirty="0">
                <a:latin typeface="Times New Roman" panose="02020603050405020304" pitchFamily="18" charset="0"/>
                <a:cs typeface="Times New Roman" panose="02020603050405020304" pitchFamily="18" charset="0"/>
              </a:rPr>
              <a:t>Bereits als </a:t>
            </a:r>
            <a:r>
              <a:rPr lang="de-DE" sz="1800" b="1" dirty="0">
                <a:latin typeface="Times New Roman" panose="02020603050405020304" pitchFamily="18" charset="0"/>
                <a:cs typeface="Times New Roman" panose="02020603050405020304" pitchFamily="18" charset="0"/>
              </a:rPr>
              <a:t>eingespieltes Team </a:t>
            </a:r>
            <a:r>
              <a:rPr lang="de-DE" sz="1800" dirty="0">
                <a:latin typeface="Times New Roman" panose="02020603050405020304" pitchFamily="18" charset="0"/>
                <a:cs typeface="Times New Roman" panose="02020603050405020304" pitchFamily="18" charset="0"/>
              </a:rPr>
              <a:t>erwies sich die CVP-Fraktion in der vierten Sitzung, an der sich alle drei Mitglieder zu einem Geschäft </a:t>
            </a:r>
            <a:r>
              <a:rPr lang="de-DE" sz="1800" dirty="0" err="1">
                <a:latin typeface="Times New Roman" panose="02020603050405020304" pitchFamily="18" charset="0"/>
                <a:cs typeface="Times New Roman" panose="02020603050405020304" pitchFamily="18" charset="0"/>
              </a:rPr>
              <a:t>äusserten</a:t>
            </a:r>
            <a:r>
              <a:rPr lang="de-DE" sz="1800" dirty="0">
                <a:latin typeface="Times New Roman" panose="02020603050405020304" pitchFamily="18" charset="0"/>
                <a:cs typeface="Times New Roman" panose="02020603050405020304" pitchFamily="18" charset="0"/>
              </a:rPr>
              <a:t> und dabei wichtige Diskussionsbeiträge leisteten.</a:t>
            </a:r>
          </a:p>
          <a:p>
            <a:pPr marL="0" indent="0" algn="ctr">
              <a:buNone/>
            </a:pPr>
            <a:r>
              <a:rPr lang="de-DE" sz="1800" dirty="0">
                <a:latin typeface="Times New Roman" panose="02020603050405020304" pitchFamily="18" charset="0"/>
                <a:cs typeface="Times New Roman" panose="02020603050405020304" pitchFamily="18" charset="0"/>
              </a:rPr>
              <a:t>So </a:t>
            </a:r>
            <a:r>
              <a:rPr lang="de-DE" sz="1800" dirty="0" err="1">
                <a:latin typeface="Times New Roman" panose="02020603050405020304" pitchFamily="18" charset="0"/>
                <a:cs typeface="Times New Roman" panose="02020603050405020304" pitchFamily="18" charset="0"/>
              </a:rPr>
              <a:t>äusserte</a:t>
            </a:r>
            <a:r>
              <a:rPr lang="de-DE" sz="1800" dirty="0">
                <a:latin typeface="Times New Roman" panose="02020603050405020304" pitchFamily="18" charset="0"/>
                <a:cs typeface="Times New Roman" panose="02020603050405020304" pitchFamily="18" charset="0"/>
              </a:rPr>
              <a:t> sich Bildungskommissionsmitglied Peter </a:t>
            </a:r>
            <a:r>
              <a:rPr lang="de-DE" sz="1800" dirty="0" err="1">
                <a:latin typeface="Times New Roman" panose="02020603050405020304" pitchFamily="18" charset="0"/>
                <a:cs typeface="Times New Roman" panose="02020603050405020304" pitchFamily="18" charset="0"/>
              </a:rPr>
              <a:t>Portmann</a:t>
            </a:r>
            <a:r>
              <a:rPr lang="de-DE" sz="1800" dirty="0">
                <a:latin typeface="Times New Roman" panose="02020603050405020304" pitchFamily="18" charset="0"/>
                <a:cs typeface="Times New Roman" panose="02020603050405020304" pitchFamily="18" charset="0"/>
              </a:rPr>
              <a:t> zu den </a:t>
            </a:r>
            <a:r>
              <a:rPr lang="de-DE" sz="1800" b="1" dirty="0" err="1">
                <a:latin typeface="Times New Roman" panose="02020603050405020304" pitchFamily="18" charset="0"/>
                <a:cs typeface="Times New Roman" panose="02020603050405020304" pitchFamily="18" charset="0"/>
              </a:rPr>
              <a:t>Bilinguaklassen</a:t>
            </a:r>
            <a:r>
              <a:rPr lang="de-DE" sz="1800" dirty="0">
                <a:latin typeface="Times New Roman" panose="02020603050405020304" pitchFamily="18" charset="0"/>
                <a:cs typeface="Times New Roman" panose="02020603050405020304" pitchFamily="18" charset="0"/>
              </a:rPr>
              <a: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Tino Schneider zu den </a:t>
            </a:r>
            <a:r>
              <a:rPr lang="de-DE" sz="1800" b="1" dirty="0">
                <a:latin typeface="Times New Roman" panose="02020603050405020304" pitchFamily="18" charset="0"/>
                <a:cs typeface="Times New Roman" panose="02020603050405020304" pitchFamily="18" charset="0"/>
              </a:rPr>
              <a:t>Gemeinderatssitzungen „extra muros“ </a:t>
            </a:r>
            <a:r>
              <a:rPr lang="de-DE" sz="1800" dirty="0">
                <a:latin typeface="Times New Roman" panose="02020603050405020304" pitchFamily="18" charset="0"/>
                <a:cs typeface="Times New Roman" panose="02020603050405020304" pitchFamily="18" charset="0"/>
              </a:rPr>
              <a:t>und</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Norbert Waser zum Label </a:t>
            </a:r>
            <a:r>
              <a:rPr lang="de-DE" sz="1800" b="1" dirty="0">
                <a:latin typeface="Times New Roman" panose="02020603050405020304" pitchFamily="18" charset="0"/>
                <a:cs typeface="Times New Roman" panose="02020603050405020304" pitchFamily="18" charset="0"/>
              </a:rPr>
              <a:t>„Swiss </a:t>
            </a:r>
            <a:r>
              <a:rPr lang="de-DE" sz="1800" b="1" dirty="0" err="1">
                <a:latin typeface="Times New Roman" panose="02020603050405020304" pitchFamily="18" charset="0"/>
                <a:cs typeface="Times New Roman" panose="02020603050405020304" pitchFamily="18" charset="0"/>
              </a:rPr>
              <a:t>Olympic</a:t>
            </a:r>
            <a:r>
              <a:rPr lang="de-DE" sz="1800" b="1" dirty="0">
                <a:latin typeface="Times New Roman" panose="02020603050405020304" pitchFamily="18" charset="0"/>
                <a:cs typeface="Times New Roman" panose="02020603050405020304" pitchFamily="18" charset="0"/>
              </a:rPr>
              <a:t> Partner School“ </a:t>
            </a:r>
            <a:r>
              <a:rPr lang="de-DE" sz="1800" dirty="0">
                <a:latin typeface="Times New Roman" panose="02020603050405020304" pitchFamily="18" charset="0"/>
                <a:cs typeface="Times New Roman" panose="02020603050405020304" pitchFamily="18" charset="0"/>
              </a:rPr>
              <a:t>für die Churer Talentklassen.</a:t>
            </a:r>
          </a:p>
        </p:txBody>
      </p:sp>
      <p:sp>
        <p:nvSpPr>
          <p:cNvPr id="4" name="Fußzeilenplatzhalter 3">
            <a:extLst>
              <a:ext uri="{FF2B5EF4-FFF2-40B4-BE49-F238E27FC236}">
                <a16:creationId xmlns:a16="http://schemas.microsoft.com/office/drawing/2014/main" id="{BF7F41D2-87F2-1343-AEE9-C93CCBDA0257}"/>
              </a:ext>
            </a:extLst>
          </p:cNvPr>
          <p:cNvSpPr>
            <a:spLocks noGrp="1"/>
          </p:cNvSpPr>
          <p:nvPr>
            <p:ph type="ftr" sz="quarter" idx="11"/>
          </p:nvPr>
        </p:nvSpPr>
        <p:spPr/>
        <p:txBody>
          <a:bodyPr/>
          <a:lstStyle/>
          <a:p>
            <a:r>
              <a:rPr lang="de-DE"/>
              <a:t>GV Die Mitte Chur - 24. November 2021</a:t>
            </a:r>
          </a:p>
        </p:txBody>
      </p:sp>
    </p:spTree>
    <p:extLst>
      <p:ext uri="{BB962C8B-B14F-4D97-AF65-F5344CB8AC3E}">
        <p14:creationId xmlns:p14="http://schemas.microsoft.com/office/powerpoint/2010/main" val="170370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B79E6-7456-6844-8B67-9F5379C9F43E}"/>
              </a:ext>
            </a:extLst>
          </p:cNvPr>
          <p:cNvSpPr>
            <a:spLocks noGrp="1"/>
          </p:cNvSpPr>
          <p:nvPr>
            <p:ph type="title"/>
          </p:nvPr>
        </p:nvSpPr>
        <p:spPr/>
        <p:txBody>
          <a:bodyPr>
            <a:normAutofit/>
          </a:bodyPr>
          <a:lstStyle/>
          <a:p>
            <a:pPr algn="ctr"/>
            <a:r>
              <a:rPr lang="de-DE" sz="2400" dirty="0">
                <a:latin typeface="Times New Roman" panose="02020603050405020304" pitchFamily="18" charset="0"/>
                <a:cs typeface="Times New Roman" panose="02020603050405020304" pitchFamily="18" charset="0"/>
              </a:rPr>
              <a:t>Sitzung 24. Juni2021</a:t>
            </a:r>
            <a:endParaRPr lang="de-DE" sz="2400" dirty="0"/>
          </a:p>
        </p:txBody>
      </p:sp>
      <p:sp>
        <p:nvSpPr>
          <p:cNvPr id="3" name="Inhaltsplatzhalter 2">
            <a:extLst>
              <a:ext uri="{FF2B5EF4-FFF2-40B4-BE49-F238E27FC236}">
                <a16:creationId xmlns:a16="http://schemas.microsoft.com/office/drawing/2014/main" id="{AEA2EDA4-8F18-A94B-BB4B-DDB940A11AAC}"/>
              </a:ext>
            </a:extLst>
          </p:cNvPr>
          <p:cNvSpPr>
            <a:spLocks noGrp="1"/>
          </p:cNvSpPr>
          <p:nvPr>
            <p:ph idx="1"/>
          </p:nvPr>
        </p:nvSpPr>
        <p:spPr/>
        <p:txBody>
          <a:bodyPr>
            <a:normAutofit/>
          </a:bodyPr>
          <a:lstStyle/>
          <a:p>
            <a:pPr marL="0" indent="0" algn="ctr">
              <a:buNone/>
            </a:pPr>
            <a:r>
              <a:rPr lang="de-DE" sz="1800" dirty="0">
                <a:latin typeface="Times New Roman" panose="02020603050405020304" pitchFamily="18" charset="0"/>
                <a:cs typeface="Times New Roman" panose="02020603050405020304" pitchFamily="18" charset="0"/>
              </a:rPr>
              <a:t>Mit der Fraktionserklärung durch Peter </a:t>
            </a:r>
            <a:r>
              <a:rPr lang="de-DE" sz="1800" dirty="0" err="1">
                <a:latin typeface="Times New Roman" panose="02020603050405020304" pitchFamily="18" charset="0"/>
                <a:cs typeface="Times New Roman" panose="02020603050405020304" pitchFamily="18" charset="0"/>
              </a:rPr>
              <a:t>Portmann</a:t>
            </a:r>
            <a:r>
              <a:rPr lang="de-DE" sz="1800" dirty="0">
                <a:latin typeface="Times New Roman" panose="02020603050405020304" pitchFamily="18" charset="0"/>
                <a:cs typeface="Times New Roman" panose="02020603050405020304" pitchFamily="18" charset="0"/>
              </a:rPr>
              <a:t>, dass die Fraktion nach dem Zusammenschluss mit der BDP künftig </a:t>
            </a:r>
            <a:r>
              <a:rPr lang="de-DE" sz="1800" b="1" dirty="0">
                <a:latin typeface="Times New Roman" panose="02020603050405020304" pitchFamily="18" charset="0"/>
                <a:cs typeface="Times New Roman" panose="02020603050405020304" pitchFamily="18" charset="0"/>
              </a:rPr>
              <a:t>„Die Mitte Chur“ </a:t>
            </a:r>
            <a:r>
              <a:rPr lang="de-DE" sz="1800" dirty="0" err="1">
                <a:latin typeface="Times New Roman" panose="02020603050405020304" pitchFamily="18" charset="0"/>
                <a:cs typeface="Times New Roman" panose="02020603050405020304" pitchFamily="18" charset="0"/>
              </a:rPr>
              <a:t>heisst</a:t>
            </a:r>
            <a:r>
              <a:rPr lang="de-DE" sz="1800" dirty="0">
                <a:latin typeface="Times New Roman" panose="02020603050405020304" pitchFamily="18" charset="0"/>
                <a:cs typeface="Times New Roman" panose="02020603050405020304" pitchFamily="18" charset="0"/>
              </a:rPr>
              <a:t>, begann im Juni 2021 im Churer Gemeinderat eine neue Ära.</a:t>
            </a:r>
          </a:p>
          <a:p>
            <a:pPr marL="0" indent="0" algn="ctr">
              <a:buNone/>
            </a:pPr>
            <a:endParaRPr lang="de-DE" sz="1800" dirty="0">
              <a:latin typeface="Times New Roman" panose="02020603050405020304" pitchFamily="18" charset="0"/>
              <a:cs typeface="Times New Roman" panose="02020603050405020304" pitchFamily="18" charset="0"/>
            </a:endParaRPr>
          </a:p>
          <a:p>
            <a:pPr marL="0" indent="0" algn="ctr">
              <a:buNone/>
            </a:pPr>
            <a:r>
              <a:rPr lang="de-DE" sz="1800" dirty="0">
                <a:latin typeface="Times New Roman" panose="02020603050405020304" pitchFamily="18" charset="0"/>
                <a:cs typeface="Times New Roman" panose="02020603050405020304" pitchFamily="18" charset="0"/>
              </a:rPr>
              <a:t>Mit der </a:t>
            </a:r>
            <a:r>
              <a:rPr lang="de-DE" sz="1800" dirty="0" err="1">
                <a:latin typeface="Times New Roman" panose="02020603050405020304" pitchFamily="18" charset="0"/>
                <a:cs typeface="Times New Roman" panose="02020603050405020304" pitchFamily="18" charset="0"/>
              </a:rPr>
              <a:t>Volksiniative</a:t>
            </a:r>
            <a:r>
              <a:rPr lang="de-DE" sz="1800" dirty="0">
                <a:latin typeface="Times New Roman" panose="02020603050405020304" pitchFamily="18" charset="0"/>
                <a:cs typeface="Times New Roman" panose="02020603050405020304" pitchFamily="18" charset="0"/>
              </a:rPr>
              <a:t> </a:t>
            </a:r>
            <a:r>
              <a:rPr lang="de-DE" sz="1800" b="1" dirty="0">
                <a:latin typeface="Times New Roman" panose="02020603050405020304" pitchFamily="18" charset="0"/>
                <a:cs typeface="Times New Roman" panose="02020603050405020304" pitchFamily="18" charset="0"/>
              </a:rPr>
              <a:t>„Schutz vor Schiesslärm“ </a:t>
            </a:r>
            <a:r>
              <a:rPr lang="de-DE" sz="1800" dirty="0">
                <a:latin typeface="Times New Roman" panose="02020603050405020304" pitchFamily="18" charset="0"/>
                <a:cs typeface="Times New Roman" panose="02020603050405020304" pitchFamily="18" charset="0"/>
              </a:rPr>
              <a:t>(Norbert Waser),</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dem </a:t>
            </a:r>
            <a:r>
              <a:rPr lang="de-DE" sz="1800" b="1" dirty="0" err="1">
                <a:latin typeface="Times New Roman" panose="02020603050405020304" pitchFamily="18" charset="0"/>
                <a:cs typeface="Times New Roman" panose="02020603050405020304" pitchFamily="18" charset="0"/>
              </a:rPr>
              <a:t>Zielbild</a:t>
            </a:r>
            <a:r>
              <a:rPr lang="de-DE" sz="1800" b="1" dirty="0">
                <a:latin typeface="Times New Roman" panose="02020603050405020304" pitchFamily="18" charset="0"/>
                <a:cs typeface="Times New Roman" panose="02020603050405020304" pitchFamily="18" charset="0"/>
              </a:rPr>
              <a:t> Kulturräume </a:t>
            </a:r>
            <a:r>
              <a:rPr lang="de-DE" sz="1800" dirty="0">
                <a:latin typeface="Times New Roman" panose="02020603050405020304" pitchFamily="18" charset="0"/>
                <a:cs typeface="Times New Roman" panose="02020603050405020304" pitchFamily="18" charset="0"/>
              </a:rPr>
              <a:t>(Peter </a:t>
            </a:r>
            <a:r>
              <a:rPr lang="de-DE" sz="1800" dirty="0" err="1">
                <a:latin typeface="Times New Roman" panose="02020603050405020304" pitchFamily="18" charset="0"/>
                <a:cs typeface="Times New Roman" panose="02020603050405020304" pitchFamily="18" charset="0"/>
              </a:rPr>
              <a:t>Portmann</a:t>
            </a:r>
            <a:r>
              <a:rPr lang="de-DE" sz="1800" dirty="0">
                <a:latin typeface="Times New Roman" panose="02020603050405020304" pitchFamily="18" charset="0"/>
                <a:cs typeface="Times New Roman" panose="02020603050405020304" pitchFamily="18" charset="0"/>
              </a:rPr>
              <a:t>) und der Botschaft zum</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Chur Big Air Festival </a:t>
            </a:r>
            <a:r>
              <a:rPr lang="de-DE" sz="1800" dirty="0">
                <a:latin typeface="Times New Roman" panose="02020603050405020304" pitchFamily="18" charset="0"/>
                <a:cs typeface="Times New Roman" panose="02020603050405020304" pitchFamily="18" charset="0"/>
              </a:rPr>
              <a:t>(Tino Schneider) trug die ganze Mitte-Fraktion einmal mehr</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geschlossen zur Meinungsbildung im Rat und zu den entscheidenden Mehrheiten bei.</a:t>
            </a:r>
          </a:p>
        </p:txBody>
      </p:sp>
      <p:sp>
        <p:nvSpPr>
          <p:cNvPr id="4" name="Fußzeilenplatzhalter 3">
            <a:extLst>
              <a:ext uri="{FF2B5EF4-FFF2-40B4-BE49-F238E27FC236}">
                <a16:creationId xmlns:a16="http://schemas.microsoft.com/office/drawing/2014/main" id="{8370CFAC-4651-8F4F-A6C7-A737EF5432AD}"/>
              </a:ext>
            </a:extLst>
          </p:cNvPr>
          <p:cNvSpPr>
            <a:spLocks noGrp="1"/>
          </p:cNvSpPr>
          <p:nvPr>
            <p:ph type="ftr" sz="quarter" idx="11"/>
          </p:nvPr>
        </p:nvSpPr>
        <p:spPr/>
        <p:txBody>
          <a:bodyPr/>
          <a:lstStyle/>
          <a:p>
            <a:r>
              <a:rPr lang="de-DE"/>
              <a:t>GV Die Mitte Chur - 24. November 2021</a:t>
            </a:r>
          </a:p>
        </p:txBody>
      </p:sp>
    </p:spTree>
    <p:extLst>
      <p:ext uri="{BB962C8B-B14F-4D97-AF65-F5344CB8AC3E}">
        <p14:creationId xmlns:p14="http://schemas.microsoft.com/office/powerpoint/2010/main" val="165152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13EC3-A590-CD43-8FBA-15F61C596CB1}"/>
              </a:ext>
            </a:extLst>
          </p:cNvPr>
          <p:cNvSpPr>
            <a:spLocks noGrp="1"/>
          </p:cNvSpPr>
          <p:nvPr>
            <p:ph type="title"/>
          </p:nvPr>
        </p:nvSpPr>
        <p:spPr/>
        <p:txBody>
          <a:bodyPr>
            <a:normAutofit/>
          </a:bodyPr>
          <a:lstStyle/>
          <a:p>
            <a:pPr algn="ctr"/>
            <a:r>
              <a:rPr lang="de-DE" sz="2400" dirty="0">
                <a:latin typeface="Times New Roman" panose="02020603050405020304" pitchFamily="18" charset="0"/>
                <a:cs typeface="Times New Roman" panose="02020603050405020304" pitchFamily="18" charset="0"/>
              </a:rPr>
              <a:t>Sitzung 2. September 2021</a:t>
            </a:r>
          </a:p>
        </p:txBody>
      </p:sp>
      <p:sp>
        <p:nvSpPr>
          <p:cNvPr id="3" name="Inhaltsplatzhalter 2">
            <a:extLst>
              <a:ext uri="{FF2B5EF4-FFF2-40B4-BE49-F238E27FC236}">
                <a16:creationId xmlns:a16="http://schemas.microsoft.com/office/drawing/2014/main" id="{C06D75A7-C9B6-4C4C-9B58-EAB2716EAF31}"/>
              </a:ext>
            </a:extLst>
          </p:cNvPr>
          <p:cNvSpPr>
            <a:spLocks noGrp="1"/>
          </p:cNvSpPr>
          <p:nvPr>
            <p:ph idx="1"/>
          </p:nvPr>
        </p:nvSpPr>
        <p:spPr/>
        <p:txBody>
          <a:bodyPr>
            <a:normAutofit/>
          </a:bodyPr>
          <a:lstStyle/>
          <a:p>
            <a:pPr marL="0" indent="0" algn="ctr">
              <a:buNone/>
            </a:pPr>
            <a:r>
              <a:rPr lang="de-DE" sz="1800" dirty="0">
                <a:latin typeface="Times New Roman" panose="02020603050405020304" pitchFamily="18" charset="0"/>
                <a:cs typeface="Times New Roman" panose="02020603050405020304" pitchFamily="18" charset="0"/>
              </a:rPr>
              <a:t>Nachdem sich die Mitte-Fraktion dagegen ausgesprochen hat, an der Landsitzung in </a:t>
            </a:r>
            <a:r>
              <a:rPr lang="de-DE" sz="1800" dirty="0" err="1">
                <a:latin typeface="Times New Roman" panose="02020603050405020304" pitchFamily="18" charset="0"/>
                <a:cs typeface="Times New Roman" panose="02020603050405020304" pitchFamily="18" charset="0"/>
              </a:rPr>
              <a:t>Poschiavo</a:t>
            </a:r>
            <a:r>
              <a:rPr lang="de-DE" sz="1800" dirty="0">
                <a:latin typeface="Times New Roman" panose="02020603050405020304" pitchFamily="18" charset="0"/>
                <a:cs typeface="Times New Roman" panose="02020603050405020304" pitchFamily="18" charset="0"/>
              </a:rPr>
              <a:t> auch</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Geschäfte des Gemeinderates zu behandeln, wurden die Sachgeschäfte vorgängig im </a:t>
            </a:r>
            <a:r>
              <a:rPr lang="de-DE" sz="1800" dirty="0" err="1">
                <a:latin typeface="Times New Roman" panose="02020603050405020304" pitchFamily="18" charset="0"/>
                <a:cs typeface="Times New Roman" panose="02020603050405020304" pitchFamily="18" charset="0"/>
              </a:rPr>
              <a:t>Grossratssaal</a:t>
            </a:r>
            <a:r>
              <a:rPr lang="de-DE" sz="1800" dirty="0">
                <a:latin typeface="Times New Roman" panose="02020603050405020304" pitchFamily="18" charset="0"/>
                <a:cs typeface="Times New Roman" panose="02020603050405020304" pitchFamily="18" charset="0"/>
              </a:rPr>
              <a:t>, der wegen Corona temporär zum städtischen Sitzungslokal wurde, abgearbeitet.</a:t>
            </a:r>
          </a:p>
          <a:p>
            <a:pPr marL="0" indent="0" algn="ctr">
              <a:buNone/>
            </a:pPr>
            <a:endParaRPr lang="de-DE" sz="1800" dirty="0">
              <a:latin typeface="Times New Roman" panose="02020603050405020304" pitchFamily="18" charset="0"/>
              <a:cs typeface="Times New Roman" panose="02020603050405020304" pitchFamily="18" charset="0"/>
            </a:endParaRPr>
          </a:p>
          <a:p>
            <a:pPr marL="0" indent="0" algn="ctr">
              <a:buNone/>
            </a:pPr>
            <a:r>
              <a:rPr lang="de-DE" sz="1800" dirty="0">
                <a:latin typeface="Times New Roman" panose="02020603050405020304" pitchFamily="18" charset="0"/>
                <a:cs typeface="Times New Roman" panose="02020603050405020304" pitchFamily="18" charset="0"/>
              </a:rPr>
              <a:t>Die Totalrevision des </a:t>
            </a:r>
            <a:r>
              <a:rPr lang="de-DE" sz="1800" b="1" dirty="0">
                <a:latin typeface="Times New Roman" panose="02020603050405020304" pitchFamily="18" charset="0"/>
                <a:cs typeface="Times New Roman" panose="02020603050405020304" pitchFamily="18" charset="0"/>
              </a:rPr>
              <a:t>Gesetzes über die Abfallentsorgung </a:t>
            </a:r>
            <a:r>
              <a:rPr lang="de-DE" sz="1800" dirty="0">
                <a:latin typeface="Times New Roman" panose="02020603050405020304" pitchFamily="18" charset="0"/>
                <a:cs typeface="Times New Roman" panose="02020603050405020304" pitchFamily="18" charset="0"/>
              </a:rPr>
              <a:t>war das erste Gesetz, das Stadträtin Sandra </a:t>
            </a:r>
            <a:r>
              <a:rPr lang="de-DE" sz="1800" dirty="0" err="1">
                <a:latin typeface="Times New Roman" panose="02020603050405020304" pitchFamily="18" charset="0"/>
                <a:cs typeface="Times New Roman" panose="02020603050405020304" pitchFamily="18" charset="0"/>
              </a:rPr>
              <a:t>Maissen</a:t>
            </a:r>
            <a:r>
              <a:rPr lang="de-DE" sz="1800" dirty="0">
                <a:latin typeface="Times New Roman" panose="02020603050405020304" pitchFamily="18" charset="0"/>
                <a:cs typeface="Times New Roman" panose="02020603050405020304" pitchFamily="18" charset="0"/>
              </a:rPr>
              <a:t> im Rat zu vertreten hatte. Das Gesetz, das auch das Anliegen der Petition „</a:t>
            </a:r>
            <a:r>
              <a:rPr lang="de-DE" sz="1800" dirty="0" err="1">
                <a:latin typeface="Times New Roman" panose="02020603050405020304" pitchFamily="18" charset="0"/>
                <a:cs typeface="Times New Roman" panose="02020603050405020304" pitchFamily="18" charset="0"/>
              </a:rPr>
              <a:t>Mehrweg</a:t>
            </a:r>
            <a:r>
              <a:rPr lang="de-DE" sz="1800" dirty="0">
                <a:latin typeface="Times New Roman" panose="02020603050405020304" pitchFamily="18" charset="0"/>
                <a:cs typeface="Times New Roman" panose="02020603050405020304" pitchFamily="18" charset="0"/>
              </a:rPr>
              <a:t> statt </a:t>
            </a:r>
            <a:r>
              <a:rPr lang="de-DE" sz="1800" dirty="0" err="1">
                <a:latin typeface="Times New Roman" panose="02020603050405020304" pitchFamily="18" charset="0"/>
                <a:cs typeface="Times New Roman" panose="02020603050405020304" pitchFamily="18" charset="0"/>
              </a:rPr>
              <a:t>Wegwerf</a:t>
            </a:r>
            <a:r>
              <a:rPr lang="de-DE" sz="1800" dirty="0">
                <a:latin typeface="Times New Roman" panose="02020603050405020304" pitchFamily="18" charset="0"/>
                <a:cs typeface="Times New Roman" panose="02020603050405020304" pitchFamily="18" charset="0"/>
              </a:rPr>
              <a:t> – für einen saubere Veranstaltung“ aufnimmt, wurde einstimmig verabschiedet, womit keine Volksabstimmung durchgeführt werden muss.</a:t>
            </a:r>
          </a:p>
          <a:p>
            <a:pPr marL="0" indent="0" algn="ctr">
              <a:buNone/>
            </a:pPr>
            <a:r>
              <a:rPr lang="de-DE" sz="1800" dirty="0">
                <a:latin typeface="Times New Roman" panose="02020603050405020304" pitchFamily="18" charset="0"/>
                <a:cs typeface="Times New Roman" panose="02020603050405020304" pitchFamily="18" charset="0"/>
              </a:rPr>
              <a:t>Ein fulminantes Eintrittsvotum hielt Tino Schneider zur Absicht des Stadtrates, die </a:t>
            </a:r>
            <a:r>
              <a:rPr lang="de-DE" sz="1800" b="1" dirty="0">
                <a:latin typeface="Times New Roman" panose="02020603050405020304" pitchFamily="18" charset="0"/>
                <a:cs typeface="Times New Roman" panose="02020603050405020304" pitchFamily="18" charset="0"/>
              </a:rPr>
              <a:t>Erhebung von Parkgebühren auf dem Parkplatz Obere Au </a:t>
            </a:r>
            <a:r>
              <a:rPr lang="de-DE" sz="1800" dirty="0">
                <a:latin typeface="Times New Roman" panose="02020603050405020304" pitchFamily="18" charset="0"/>
                <a:cs typeface="Times New Roman" panose="02020603050405020304" pitchFamily="18" charset="0"/>
              </a:rPr>
              <a:t>auszudehnen. Die Vorlage wurde mit der</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bürgerlichen Mehrheit von 11:10 versenkt.</a:t>
            </a:r>
          </a:p>
          <a:p>
            <a:pPr marL="0" indent="0" algn="ctr">
              <a:buNone/>
            </a:pPr>
            <a:r>
              <a:rPr lang="de-DE" sz="1800" dirty="0">
                <a:latin typeface="Times New Roman" panose="02020603050405020304" pitchFamily="18" charset="0"/>
                <a:cs typeface="Times New Roman" panose="02020603050405020304" pitchFamily="18" charset="0"/>
              </a:rPr>
              <a:t>Als Wortführer zeigte sich Fraktionspräsident Peter </a:t>
            </a:r>
            <a:r>
              <a:rPr lang="de-DE" sz="1800" dirty="0" err="1">
                <a:latin typeface="Times New Roman" panose="02020603050405020304" pitchFamily="18" charset="0"/>
                <a:cs typeface="Times New Roman" panose="02020603050405020304" pitchFamily="18" charset="0"/>
              </a:rPr>
              <a:t>Portmann</a:t>
            </a:r>
            <a:r>
              <a:rPr lang="de-DE" sz="1800" dirty="0">
                <a:latin typeface="Times New Roman" panose="02020603050405020304" pitchFamily="18" charset="0"/>
                <a:cs typeface="Times New Roman" panose="02020603050405020304" pitchFamily="18" charset="0"/>
              </a:rPr>
              <a:t> bei der Botschaft </a:t>
            </a:r>
            <a:r>
              <a:rPr lang="de-DE" sz="1800" b="1" dirty="0">
                <a:latin typeface="Times New Roman" panose="02020603050405020304" pitchFamily="18" charset="0"/>
                <a:cs typeface="Times New Roman" panose="02020603050405020304" pitchFamily="18" charset="0"/>
              </a:rPr>
              <a:t>„Frühe Kindheit“. </a:t>
            </a:r>
            <a:r>
              <a:rPr lang="de-DE" sz="1800" dirty="0">
                <a:latin typeface="Times New Roman" panose="02020603050405020304" pitchFamily="18" charset="0"/>
                <a:cs typeface="Times New Roman" panose="02020603050405020304" pitchFamily="18" charset="0"/>
              </a:rPr>
              <a:t>Nach seinen differenzierten </a:t>
            </a:r>
            <a:r>
              <a:rPr lang="de-DE" sz="1800" dirty="0" err="1">
                <a:latin typeface="Times New Roman" panose="02020603050405020304" pitchFamily="18" charset="0"/>
                <a:cs typeface="Times New Roman" panose="02020603050405020304" pitchFamily="18" charset="0"/>
              </a:rPr>
              <a:t>Äusserungen</a:t>
            </a:r>
            <a:r>
              <a:rPr lang="de-DE" sz="1800" dirty="0">
                <a:latin typeface="Times New Roman" panose="02020603050405020304" pitchFamily="18" charset="0"/>
                <a:cs typeface="Times New Roman" panose="02020603050405020304" pitchFamily="18" charset="0"/>
              </a:rPr>
              <a:t> zu den Bedenken und der begründeten Skepsis in dieser komplexen Materie </a:t>
            </a:r>
            <a:r>
              <a:rPr lang="de-DE" sz="1800" dirty="0" err="1">
                <a:latin typeface="Times New Roman" panose="02020603050405020304" pitchFamily="18" charset="0"/>
                <a:cs typeface="Times New Roman" panose="02020603050405020304" pitchFamily="18" charset="0"/>
              </a:rPr>
              <a:t>liess</a:t>
            </a:r>
            <a:r>
              <a:rPr lang="de-DE" sz="1800" dirty="0">
                <a:latin typeface="Times New Roman" panose="02020603050405020304" pitchFamily="18" charset="0"/>
                <a:cs typeface="Times New Roman" panose="02020603050405020304" pitchFamily="18" charset="0"/>
              </a:rPr>
              <a:t> sich die Mitte-Fraktion von den </a:t>
            </a:r>
            <a:r>
              <a:rPr lang="de-DE" sz="1800" dirty="0" err="1">
                <a:latin typeface="Times New Roman" panose="02020603050405020304" pitchFamily="18" charset="0"/>
                <a:cs typeface="Times New Roman" panose="02020603050405020304" pitchFamily="18" charset="0"/>
              </a:rPr>
              <a:t>geäusserten</a:t>
            </a:r>
            <a:r>
              <a:rPr lang="de-DE" sz="1800" dirty="0">
                <a:latin typeface="Times New Roman" panose="02020603050405020304" pitchFamily="18" charset="0"/>
                <a:cs typeface="Times New Roman" panose="02020603050405020304" pitchFamily="18" charset="0"/>
              </a:rPr>
              <a:t> Argumenten überzeugen und stimmte der Vorlage zu.</a:t>
            </a:r>
            <a:endParaRPr lang="de-DE" sz="1800" b="1" dirty="0">
              <a:latin typeface="Times New Roman" panose="02020603050405020304" pitchFamily="18" charset="0"/>
              <a:cs typeface="Times New Roman" panose="02020603050405020304" pitchFamily="18" charset="0"/>
            </a:endParaRPr>
          </a:p>
        </p:txBody>
      </p:sp>
      <p:sp>
        <p:nvSpPr>
          <p:cNvPr id="4" name="Fußzeilenplatzhalter 3">
            <a:extLst>
              <a:ext uri="{FF2B5EF4-FFF2-40B4-BE49-F238E27FC236}">
                <a16:creationId xmlns:a16="http://schemas.microsoft.com/office/drawing/2014/main" id="{65A65CA0-64DE-F449-906D-48794D3B4140}"/>
              </a:ext>
            </a:extLst>
          </p:cNvPr>
          <p:cNvSpPr>
            <a:spLocks noGrp="1"/>
          </p:cNvSpPr>
          <p:nvPr>
            <p:ph type="ftr" sz="quarter" idx="11"/>
          </p:nvPr>
        </p:nvSpPr>
        <p:spPr/>
        <p:txBody>
          <a:bodyPr/>
          <a:lstStyle/>
          <a:p>
            <a:r>
              <a:rPr lang="de-DE"/>
              <a:t>GV Die Mitte Chur - 24. November 2021</a:t>
            </a:r>
          </a:p>
        </p:txBody>
      </p:sp>
    </p:spTree>
    <p:extLst>
      <p:ext uri="{BB962C8B-B14F-4D97-AF65-F5344CB8AC3E}">
        <p14:creationId xmlns:p14="http://schemas.microsoft.com/office/powerpoint/2010/main" val="81782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32E57-8551-7040-BAAF-895079EA1275}"/>
              </a:ext>
            </a:extLst>
          </p:cNvPr>
          <p:cNvSpPr>
            <a:spLocks noGrp="1"/>
          </p:cNvSpPr>
          <p:nvPr>
            <p:ph type="title"/>
          </p:nvPr>
        </p:nvSpPr>
        <p:spPr>
          <a:xfrm>
            <a:off x="642761" y="363086"/>
            <a:ext cx="10906008" cy="1115415"/>
          </a:xfrm>
        </p:spPr>
        <p:txBody>
          <a:bodyPr vert="horz" lIns="91440" tIns="45720" rIns="91440" bIns="45720" rtlCol="0" anchor="b">
            <a:normAutofit/>
          </a:bodyPr>
          <a:lstStyle/>
          <a:p>
            <a:pPr algn="ctr"/>
            <a:r>
              <a:rPr lang="en-US" sz="2400" kern="1200" dirty="0" err="1">
                <a:solidFill>
                  <a:schemeClr val="tx1"/>
                </a:solidFill>
                <a:latin typeface="Times New Roman" panose="02020603050405020304" pitchFamily="18" charset="0"/>
                <a:cs typeface="Times New Roman" panose="02020603050405020304" pitchFamily="18" charset="0"/>
              </a:rPr>
              <a:t>Landsitzung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Gemeinderatspräsident</a:t>
            </a:r>
            <a:r>
              <a:rPr lang="en-US" sz="2400" kern="1200" dirty="0">
                <a:solidFill>
                  <a:schemeClr val="tx1"/>
                </a:solidFill>
                <a:latin typeface="Times New Roman" panose="02020603050405020304" pitchFamily="18" charset="0"/>
                <a:cs typeface="Times New Roman" panose="02020603050405020304" pitchFamily="18" charset="0"/>
              </a:rPr>
              <a:t> Mario </a:t>
            </a:r>
            <a:r>
              <a:rPr lang="en-US" sz="2400" kern="1200" dirty="0" err="1">
                <a:solidFill>
                  <a:schemeClr val="tx1"/>
                </a:solidFill>
                <a:latin typeface="Times New Roman" panose="02020603050405020304" pitchFamily="18" charset="0"/>
                <a:cs typeface="Times New Roman" panose="02020603050405020304" pitchFamily="18" charset="0"/>
              </a:rPr>
              <a:t>Cortesi</a:t>
            </a:r>
            <a:r>
              <a:rPr lang="en-US" sz="2400" kern="1200" dirty="0">
                <a:solidFill>
                  <a:schemeClr val="tx1"/>
                </a:solidFill>
                <a:latin typeface="Times New Roman" panose="02020603050405020304" pitchFamily="18" charset="0"/>
                <a:cs typeface="Times New Roman" panose="02020603050405020304" pitchFamily="18" charset="0"/>
              </a:rPr>
              <a:t> (SVP), 2./3. September, </a:t>
            </a:r>
            <a:r>
              <a:rPr lang="en-US" sz="2400" kern="1200" dirty="0" err="1">
                <a:solidFill>
                  <a:schemeClr val="tx1"/>
                </a:solidFill>
                <a:latin typeface="Times New Roman" panose="02020603050405020304" pitchFamily="18" charset="0"/>
                <a:cs typeface="Times New Roman" panose="02020603050405020304" pitchFamily="18" charset="0"/>
              </a:rPr>
              <a:t>Poschiavo</a:t>
            </a:r>
            <a:endParaRPr lang="en-US" sz="2400" kern="1200" dirty="0">
              <a:solidFill>
                <a:schemeClr val="tx1"/>
              </a:solidFill>
              <a:latin typeface="Times New Roman" panose="02020603050405020304" pitchFamily="18" charset="0"/>
              <a:cs typeface="Times New Roman" panose="02020603050405020304" pitchFamily="18" charset="0"/>
            </a:endParaRPr>
          </a:p>
        </p:txBody>
      </p:sp>
      <p:pic>
        <p:nvPicPr>
          <p:cNvPr id="10" name="Grafik 9" descr="Ein Bild, das drinnen, Wand, Person, Personen enthält.&#10;&#10;Automatisch generierte Beschreibung">
            <a:extLst>
              <a:ext uri="{FF2B5EF4-FFF2-40B4-BE49-F238E27FC236}">
                <a16:creationId xmlns:a16="http://schemas.microsoft.com/office/drawing/2014/main" id="{771D3FC4-83C3-5E44-AA55-6B17C6BAA343}"/>
              </a:ext>
            </a:extLst>
          </p:cNvPr>
          <p:cNvPicPr>
            <a:picLocks noChangeAspect="1"/>
          </p:cNvPicPr>
          <p:nvPr/>
        </p:nvPicPr>
        <p:blipFill rotWithShape="1">
          <a:blip r:embed="rId2"/>
          <a:srcRect l="9695" r="17903" b="-2"/>
          <a:stretch/>
        </p:blipFill>
        <p:spPr>
          <a:xfrm>
            <a:off x="4238449" y="1847728"/>
            <a:ext cx="3794760" cy="3930978"/>
          </a:xfrm>
          <a:prstGeom prst="rect">
            <a:avLst/>
          </a:prstGeom>
        </p:spPr>
      </p:pic>
      <p:pic>
        <p:nvPicPr>
          <p:cNvPr id="6" name="Inhaltsplatzhalter 5" descr="Ein Bild, das Berg, draußen, Himmel, Wasser enthält.&#10;&#10;Automatisch generierte Beschreibung">
            <a:extLst>
              <a:ext uri="{FF2B5EF4-FFF2-40B4-BE49-F238E27FC236}">
                <a16:creationId xmlns:a16="http://schemas.microsoft.com/office/drawing/2014/main" id="{1AEEBBBD-FE11-A845-972B-7A9C70C23C5D}"/>
              </a:ext>
            </a:extLst>
          </p:cNvPr>
          <p:cNvPicPr>
            <a:picLocks noGrp="1" noChangeAspect="1"/>
          </p:cNvPicPr>
          <p:nvPr>
            <p:ph idx="1"/>
          </p:nvPr>
        </p:nvPicPr>
        <p:blipFill rotWithShape="1">
          <a:blip r:embed="rId3"/>
          <a:srcRect l="5289" r="22309" b="-2"/>
          <a:stretch/>
        </p:blipFill>
        <p:spPr>
          <a:xfrm>
            <a:off x="323498" y="1847728"/>
            <a:ext cx="3794760" cy="3930978"/>
          </a:xfrm>
          <a:prstGeom prst="rect">
            <a:avLst/>
          </a:prstGeom>
        </p:spPr>
      </p:pic>
      <p:pic>
        <p:nvPicPr>
          <p:cNvPr id="8" name="Grafik 7" descr="Ein Bild, das Person, drinnen, Gruppe, Personen enthält.&#10;&#10;Automatisch generierte Beschreibung">
            <a:extLst>
              <a:ext uri="{FF2B5EF4-FFF2-40B4-BE49-F238E27FC236}">
                <a16:creationId xmlns:a16="http://schemas.microsoft.com/office/drawing/2014/main" id="{D3D2F5C4-6DEF-D24D-A3FB-CA1EF56C12DD}"/>
              </a:ext>
            </a:extLst>
          </p:cNvPr>
          <p:cNvPicPr>
            <a:picLocks noChangeAspect="1"/>
          </p:cNvPicPr>
          <p:nvPr/>
        </p:nvPicPr>
        <p:blipFill rotWithShape="1">
          <a:blip r:embed="rId4"/>
          <a:srcRect l="17198" r="10399" b="-2"/>
          <a:stretch/>
        </p:blipFill>
        <p:spPr>
          <a:xfrm>
            <a:off x="8190636" y="1866263"/>
            <a:ext cx="3794760" cy="3930978"/>
          </a:xfrm>
          <a:prstGeom prst="rect">
            <a:avLst/>
          </a:prstGeom>
        </p:spPr>
      </p:pic>
      <p:cxnSp>
        <p:nvCxnSpPr>
          <p:cNvPr id="15" name="Straight Connector 14">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0D6BD7"/>
            </a:solidFill>
          </a:ln>
        </p:spPr>
        <p:style>
          <a:lnRef idx="1">
            <a:schemeClr val="accent1"/>
          </a:lnRef>
          <a:fillRef idx="0">
            <a:schemeClr val="accent1"/>
          </a:fillRef>
          <a:effectRef idx="0">
            <a:schemeClr val="accent1"/>
          </a:effectRef>
          <a:fontRef idx="minor">
            <a:schemeClr val="tx1"/>
          </a:fontRef>
        </p:style>
      </p:cxnSp>
      <p:sp>
        <p:nvSpPr>
          <p:cNvPr id="4" name="Fußzeilenplatzhalter 3">
            <a:extLst>
              <a:ext uri="{FF2B5EF4-FFF2-40B4-BE49-F238E27FC236}">
                <a16:creationId xmlns:a16="http://schemas.microsoft.com/office/drawing/2014/main" id="{CD15B754-C8F7-AA49-892F-C64AD8FE96A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GV Die Mitte Chur - 24. November 2021</a:t>
            </a:r>
          </a:p>
        </p:txBody>
      </p:sp>
    </p:spTree>
    <p:extLst>
      <p:ext uri="{BB962C8B-B14F-4D97-AF65-F5344CB8AC3E}">
        <p14:creationId xmlns:p14="http://schemas.microsoft.com/office/powerpoint/2010/main" val="174575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C20F6-998F-D44E-9C75-0AE36C069E33}"/>
              </a:ext>
            </a:extLst>
          </p:cNvPr>
          <p:cNvSpPr>
            <a:spLocks noGrp="1"/>
          </p:cNvSpPr>
          <p:nvPr>
            <p:ph type="title"/>
          </p:nvPr>
        </p:nvSpPr>
        <p:spPr/>
        <p:txBody>
          <a:bodyPr>
            <a:normAutofit/>
          </a:bodyPr>
          <a:lstStyle/>
          <a:p>
            <a:pPr algn="ctr"/>
            <a:r>
              <a:rPr lang="de-DE" sz="2400" dirty="0">
                <a:latin typeface="Times New Roman" panose="02020603050405020304" pitchFamily="18" charset="0"/>
                <a:cs typeface="Times New Roman" panose="02020603050405020304" pitchFamily="18" charset="0"/>
              </a:rPr>
              <a:t>Gemeinderatssitzung 7. Oktober 2021</a:t>
            </a:r>
          </a:p>
        </p:txBody>
      </p:sp>
      <p:sp>
        <p:nvSpPr>
          <p:cNvPr id="3" name="Inhaltsplatzhalter 2">
            <a:extLst>
              <a:ext uri="{FF2B5EF4-FFF2-40B4-BE49-F238E27FC236}">
                <a16:creationId xmlns:a16="http://schemas.microsoft.com/office/drawing/2014/main" id="{5745991E-FABF-9B4C-8C65-53EAA196B74E}"/>
              </a:ext>
            </a:extLst>
          </p:cNvPr>
          <p:cNvSpPr>
            <a:spLocks noGrp="1"/>
          </p:cNvSpPr>
          <p:nvPr>
            <p:ph idx="1"/>
          </p:nvPr>
        </p:nvSpPr>
        <p:spPr/>
        <p:txBody>
          <a:bodyPr>
            <a:normAutofit/>
          </a:bodyPr>
          <a:lstStyle/>
          <a:p>
            <a:pPr marL="0" indent="0" algn="ctr">
              <a:buNone/>
            </a:pPr>
            <a:r>
              <a:rPr lang="de-DE" sz="1800" b="1" dirty="0">
                <a:latin typeface="Times New Roman" panose="02020603050405020304" pitchFamily="18" charset="0"/>
                <a:cs typeface="Times New Roman" panose="02020603050405020304" pitchFamily="18" charset="0"/>
              </a:rPr>
              <a:t>„Mittefraktion verschafft Mehrheiten“</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a:p>
            <a:pPr marL="0" indent="0" algn="ctr">
              <a:buNone/>
            </a:pPr>
            <a:r>
              <a:rPr lang="de-DE" sz="1800" dirty="0">
                <a:latin typeface="Times New Roman" panose="02020603050405020304" pitchFamily="18" charset="0"/>
                <a:cs typeface="Times New Roman" panose="02020603050405020304" pitchFamily="18" charset="0"/>
              </a:rPr>
              <a:t>So lautet der Titel über dem Bericht der Oktobersitzung. Sowohl bei der Botschaft zum </a:t>
            </a:r>
            <a:r>
              <a:rPr lang="de-DE" sz="1800" b="1" dirty="0">
                <a:latin typeface="Times New Roman" panose="02020603050405020304" pitchFamily="18" charset="0"/>
                <a:cs typeface="Times New Roman" panose="02020603050405020304" pitchFamily="18" charset="0"/>
              </a:rPr>
              <a:t>Umbau des Hauses </a:t>
            </a:r>
            <a:r>
              <a:rPr lang="de-DE" sz="1800" b="1" dirty="0" err="1">
                <a:latin typeface="Times New Roman" panose="02020603050405020304" pitchFamily="18" charset="0"/>
                <a:cs typeface="Times New Roman" panose="02020603050405020304" pitchFamily="18" charset="0"/>
              </a:rPr>
              <a:t>Arcas</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(Rückweisung an der Stadtrat), bei der </a:t>
            </a:r>
            <a:r>
              <a:rPr lang="de-DE" sz="1800" b="1" dirty="0">
                <a:latin typeface="Times New Roman" panose="02020603050405020304" pitchFamily="18" charset="0"/>
                <a:cs typeface="Times New Roman" panose="02020603050405020304" pitchFamily="18" charset="0"/>
              </a:rPr>
              <a:t>Initiative für bezahlbare Kitas </a:t>
            </a:r>
            <a:r>
              <a:rPr lang="de-DE" sz="1800" dirty="0">
                <a:latin typeface="Times New Roman" panose="02020603050405020304" pitchFamily="18" charset="0"/>
                <a:cs typeface="Times New Roman" panose="02020603050405020304" pitchFamily="18" charset="0"/>
              </a:rPr>
              <a:t>(Gegenvorschlag),</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der </a:t>
            </a:r>
            <a:r>
              <a:rPr lang="de-DE" sz="1800" b="1" dirty="0">
                <a:latin typeface="Times New Roman" panose="02020603050405020304" pitchFamily="18" charset="0"/>
                <a:cs typeface="Times New Roman" panose="02020603050405020304" pitchFamily="18" charset="0"/>
              </a:rPr>
              <a:t>Situationsanalyse zur </a:t>
            </a:r>
            <a:r>
              <a:rPr lang="de-DE" sz="1800" b="1">
                <a:latin typeface="Times New Roman" panose="02020603050405020304" pitchFamily="18" charset="0"/>
                <a:cs typeface="Times New Roman" panose="02020603050405020304" pitchFamily="18" charset="0"/>
              </a:rPr>
              <a:t>Strassenprostitution</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als auch bei Antrag der FDP auf Senkung des </a:t>
            </a:r>
            <a:br>
              <a:rPr lang="de-DE" sz="1800" dirty="0">
                <a:latin typeface="Times New Roman" panose="02020603050405020304" pitchFamily="18" charset="0"/>
                <a:cs typeface="Times New Roman" panose="02020603050405020304" pitchFamily="18" charset="0"/>
              </a:rPr>
            </a:br>
            <a:r>
              <a:rPr lang="de-DE" sz="1800" dirty="0" err="1">
                <a:latin typeface="Times New Roman" panose="02020603050405020304" pitchFamily="18" charset="0"/>
                <a:cs typeface="Times New Roman" panose="02020603050405020304" pitchFamily="18" charset="0"/>
              </a:rPr>
              <a:t>Steuerfusses</a:t>
            </a:r>
            <a:r>
              <a:rPr lang="de-DE" sz="1800" dirty="0">
                <a:latin typeface="Times New Roman" panose="02020603050405020304" pitchFamily="18" charset="0"/>
                <a:cs typeface="Times New Roman" panose="02020603050405020304" pitchFamily="18" charset="0"/>
              </a:rPr>
              <a:t> mittels Direktbeschluss sorgten die drei Stimmen der Mitte-Fraktion für die entscheidenden Mehrheiten.</a:t>
            </a:r>
          </a:p>
          <a:p>
            <a:pPr marL="0" indent="0" algn="ctr">
              <a:buNone/>
            </a:pPr>
            <a:r>
              <a:rPr lang="de-DE" sz="1800" dirty="0">
                <a:latin typeface="Times New Roman" panose="02020603050405020304" pitchFamily="18" charset="0"/>
                <a:cs typeface="Times New Roman" panose="02020603050405020304" pitchFamily="18" charset="0"/>
              </a:rPr>
              <a:t>In der Fragestunde stellte Peter </a:t>
            </a:r>
            <a:r>
              <a:rPr lang="de-DE" sz="1800" dirty="0" err="1">
                <a:latin typeface="Times New Roman" panose="02020603050405020304" pitchFamily="18" charset="0"/>
                <a:cs typeface="Times New Roman" panose="02020603050405020304" pitchFamily="18" charset="0"/>
              </a:rPr>
              <a:t>Portmann</a:t>
            </a:r>
            <a:r>
              <a:rPr lang="de-DE" sz="1800" dirty="0">
                <a:latin typeface="Times New Roman" panose="02020603050405020304" pitchFamily="18" charset="0"/>
                <a:cs typeface="Times New Roman" panose="02020603050405020304" pitchFamily="18" charset="0"/>
              </a:rPr>
              <a:t> kritische Fragen zum Abbau des </a:t>
            </a:r>
            <a:r>
              <a:rPr lang="de-DE" sz="1800" b="1" dirty="0">
                <a:latin typeface="Times New Roman" panose="02020603050405020304" pitchFamily="18" charset="0"/>
                <a:cs typeface="Times New Roman" panose="02020603050405020304" pitchFamily="18" charset="0"/>
              </a:rPr>
              <a:t>Angebots der schweizerischen Post  auf Stadtgebiet</a:t>
            </a:r>
            <a:r>
              <a:rPr lang="de-DE" sz="1800" dirty="0">
                <a:latin typeface="Times New Roman" panose="02020603050405020304" pitchFamily="18" charset="0"/>
                <a:cs typeface="Times New Roman" panose="02020603050405020304" pitchFamily="18" charset="0"/>
              </a:rPr>
              <a:t>. Stadtpräsident Urs Marti beantwortete diese ebenso kompetent (wenn auch die Einflussmöglichkeiten gering sind), wie Stadträtin Sandra </a:t>
            </a:r>
            <a:r>
              <a:rPr lang="de-DE" sz="1800" dirty="0" err="1">
                <a:latin typeface="Times New Roman" panose="02020603050405020304" pitchFamily="18" charset="0"/>
                <a:cs typeface="Times New Roman" panose="02020603050405020304" pitchFamily="18" charset="0"/>
              </a:rPr>
              <a:t>Maissen</a:t>
            </a:r>
            <a:r>
              <a:rPr lang="de-DE" sz="1800" dirty="0">
                <a:latin typeface="Times New Roman" panose="02020603050405020304" pitchFamily="18" charset="0"/>
                <a:cs typeface="Times New Roman" panose="02020603050405020304" pitchFamily="18" charset="0"/>
              </a:rPr>
              <a:t> Fragen zur Pflästerung in der Altstadt und zum Erhalt der Ruine Lichtenstein (Katzenburg).</a:t>
            </a:r>
          </a:p>
        </p:txBody>
      </p:sp>
      <p:sp>
        <p:nvSpPr>
          <p:cNvPr id="4" name="Fußzeilenplatzhalter 3">
            <a:extLst>
              <a:ext uri="{FF2B5EF4-FFF2-40B4-BE49-F238E27FC236}">
                <a16:creationId xmlns:a16="http://schemas.microsoft.com/office/drawing/2014/main" id="{AE5C48E2-A1D1-9C4F-B39D-AA598AE0D988}"/>
              </a:ext>
            </a:extLst>
          </p:cNvPr>
          <p:cNvSpPr>
            <a:spLocks noGrp="1"/>
          </p:cNvSpPr>
          <p:nvPr>
            <p:ph type="ftr" sz="quarter" idx="11"/>
          </p:nvPr>
        </p:nvSpPr>
        <p:spPr/>
        <p:txBody>
          <a:bodyPr/>
          <a:lstStyle/>
          <a:p>
            <a:r>
              <a:rPr lang="de-DE"/>
              <a:t>GV Die Mitte Chur - 24. November 2021</a:t>
            </a:r>
          </a:p>
        </p:txBody>
      </p:sp>
    </p:spTree>
    <p:extLst>
      <p:ext uri="{BB962C8B-B14F-4D97-AF65-F5344CB8AC3E}">
        <p14:creationId xmlns:p14="http://schemas.microsoft.com/office/powerpoint/2010/main" val="4144749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66F15-08C4-D44F-8038-057DA126CBAA}"/>
              </a:ext>
            </a:extLst>
          </p:cNvPr>
          <p:cNvSpPr>
            <a:spLocks noGrp="1"/>
          </p:cNvSpPr>
          <p:nvPr>
            <p:ph type="title"/>
          </p:nvPr>
        </p:nvSpPr>
        <p:spPr/>
        <p:txBody>
          <a:bodyPr>
            <a:normAutofit/>
          </a:bodyPr>
          <a:lstStyle/>
          <a:p>
            <a:pPr algn="ctr"/>
            <a:r>
              <a:rPr lang="de-DE" sz="2400" dirty="0">
                <a:latin typeface="Times New Roman" panose="02020603050405020304" pitchFamily="18" charset="0"/>
                <a:cs typeface="Times New Roman" panose="02020603050405020304" pitchFamily="18" charset="0"/>
              </a:rPr>
              <a:t>Sitzung 18. November 2021</a:t>
            </a:r>
          </a:p>
        </p:txBody>
      </p:sp>
      <p:sp>
        <p:nvSpPr>
          <p:cNvPr id="3" name="Inhaltsplatzhalter 2">
            <a:extLst>
              <a:ext uri="{FF2B5EF4-FFF2-40B4-BE49-F238E27FC236}">
                <a16:creationId xmlns:a16="http://schemas.microsoft.com/office/drawing/2014/main" id="{16141689-D945-8F45-95E4-979885728189}"/>
              </a:ext>
            </a:extLst>
          </p:cNvPr>
          <p:cNvSpPr>
            <a:spLocks noGrp="1"/>
          </p:cNvSpPr>
          <p:nvPr>
            <p:ph idx="1"/>
          </p:nvPr>
        </p:nvSpPr>
        <p:spPr/>
        <p:txBody>
          <a:bodyPr>
            <a:normAutofit lnSpcReduction="10000"/>
          </a:bodyPr>
          <a:lstStyle/>
          <a:p>
            <a:pPr marL="0" indent="0" algn="ctr">
              <a:buNone/>
            </a:pPr>
            <a:r>
              <a:rPr lang="de-DE" sz="1800" dirty="0">
                <a:latin typeface="Times New Roman" panose="02020603050405020304" pitchFamily="18" charset="0"/>
                <a:cs typeface="Times New Roman" panose="02020603050405020304" pitchFamily="18" charset="0"/>
              </a:rPr>
              <a:t>Als Wegweiser in die </a:t>
            </a:r>
            <a:r>
              <a:rPr lang="de-DE" sz="1800" b="1" dirty="0">
                <a:latin typeface="Times New Roman" panose="02020603050405020304" pitchFamily="18" charset="0"/>
                <a:cs typeface="Times New Roman" panose="02020603050405020304" pitchFamily="18" charset="0"/>
              </a:rPr>
              <a:t>Zukunft der Wohnbaugenossenschaft der Stadt Chur  (WSC) </a:t>
            </a:r>
            <a:r>
              <a:rPr lang="de-DE" sz="1800" dirty="0">
                <a:latin typeface="Times New Roman" panose="02020603050405020304" pitchFamily="18" charset="0"/>
                <a:cs typeface="Times New Roman" panose="02020603050405020304" pitchFamily="18" charset="0"/>
              </a:rPr>
              <a:t>erwies sich der</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von Fraktionspräsident Peter </a:t>
            </a:r>
            <a:r>
              <a:rPr lang="de-DE" sz="1800" dirty="0" err="1">
                <a:latin typeface="Times New Roman" panose="02020603050405020304" pitchFamily="18" charset="0"/>
                <a:cs typeface="Times New Roman" panose="02020603050405020304" pitchFamily="18" charset="0"/>
              </a:rPr>
              <a:t>Portmann</a:t>
            </a:r>
            <a:r>
              <a:rPr lang="de-DE" sz="1800" dirty="0">
                <a:latin typeface="Times New Roman" panose="02020603050405020304" pitchFamily="18" charset="0"/>
                <a:cs typeface="Times New Roman" panose="02020603050405020304" pitchFamily="18" charset="0"/>
              </a:rPr>
              <a:t> eingereichte Abänderungsantrag. Die Mitte-Fraktion stellte sich gegen das Ansinnen des Stadtrates, diesem eine „Carte </a:t>
            </a:r>
            <a:r>
              <a:rPr lang="de-DE" sz="1800" dirty="0" err="1">
                <a:latin typeface="Times New Roman" panose="02020603050405020304" pitchFamily="18" charset="0"/>
                <a:cs typeface="Times New Roman" panose="02020603050405020304" pitchFamily="18" charset="0"/>
              </a:rPr>
              <a:t>blanche</a:t>
            </a:r>
            <a:r>
              <a:rPr lang="de-DE" sz="1800" dirty="0">
                <a:latin typeface="Times New Roman" panose="02020603050405020304" pitchFamily="18" charset="0"/>
                <a:cs typeface="Times New Roman" panose="02020603050405020304" pitchFamily="18" charset="0"/>
              </a:rPr>
              <a:t>“ zur Umwandlung der WSC in eine Aktiengesellschaft zu erteilen. </a:t>
            </a:r>
            <a:r>
              <a:rPr lang="de-DE" sz="1800" dirty="0" err="1">
                <a:latin typeface="Times New Roman" panose="02020603050405020304" pitchFamily="18" charset="0"/>
                <a:cs typeface="Times New Roman" panose="02020603050405020304" pitchFamily="18" charset="0"/>
              </a:rPr>
              <a:t>Schliesslich</a:t>
            </a:r>
            <a:r>
              <a:rPr lang="de-DE" sz="1800" dirty="0">
                <a:latin typeface="Times New Roman" panose="02020603050405020304" pitchFamily="18" charset="0"/>
                <a:cs typeface="Times New Roman" panose="02020603050405020304" pitchFamily="18" charset="0"/>
              </a:rPr>
              <a:t> folgte sogar der Stadtrat dem von </a:t>
            </a:r>
            <a:r>
              <a:rPr lang="de-DE" sz="1800" dirty="0" err="1">
                <a:latin typeface="Times New Roman" panose="02020603050405020304" pitchFamily="18" charset="0"/>
                <a:cs typeface="Times New Roman" panose="02020603050405020304" pitchFamily="18" charset="0"/>
              </a:rPr>
              <a:t>Portmann</a:t>
            </a:r>
            <a:r>
              <a:rPr lang="de-DE" sz="1800" dirty="0">
                <a:latin typeface="Times New Roman" panose="02020603050405020304" pitchFamily="18" charset="0"/>
                <a:cs typeface="Times New Roman" panose="02020603050405020304" pitchFamily="18" charset="0"/>
              </a:rPr>
              <a:t> vorgeschlagenen Weg.</a:t>
            </a:r>
          </a:p>
          <a:p>
            <a:pPr marL="0" indent="0" algn="ctr">
              <a:buNone/>
            </a:pPr>
            <a:r>
              <a:rPr lang="de-DE" sz="1800" dirty="0">
                <a:latin typeface="Times New Roman" panose="02020603050405020304" pitchFamily="18" charset="0"/>
                <a:cs typeface="Times New Roman" panose="02020603050405020304" pitchFamily="18" charset="0"/>
              </a:rPr>
              <a:t>Vergeblich wehrte sich die Mitte-Fraktion gegen die Überweisung eines Auftrages zur </a:t>
            </a:r>
            <a:r>
              <a:rPr lang="de-DE" sz="1800" b="1" dirty="0">
                <a:latin typeface="Times New Roman" panose="02020603050405020304" pitchFamily="18" charset="0"/>
                <a:cs typeface="Times New Roman" panose="02020603050405020304" pitchFamily="18" charset="0"/>
              </a:rPr>
              <a:t>Beschaffung von CO2-Messgeräten zum Schutz der Kinder vor Sars-CoV-2</a:t>
            </a:r>
            <a:r>
              <a:rPr lang="de-DE" sz="1800" dirty="0">
                <a:latin typeface="Times New Roman" panose="02020603050405020304" pitchFamily="18" charset="0"/>
                <a:cs typeface="Times New Roman" panose="02020603050405020304" pitchFamily="18" charset="0"/>
              </a:rPr>
              <a:t> für die Schulzimmer. Der Aufruf von Norbert Waser stattdessen auf den pädagogisch wertvollen Onlinelüftungssimulator “</a:t>
            </a:r>
            <a:r>
              <a:rPr lang="de-DE" sz="1800" dirty="0" err="1">
                <a:latin typeface="Times New Roman" panose="02020603050405020304" pitchFamily="18" charset="0"/>
                <a:cs typeface="Times New Roman" panose="02020603050405020304" pitchFamily="18" charset="0"/>
              </a:rPr>
              <a:t>Simaria</a:t>
            </a:r>
            <a:r>
              <a:rPr lang="de-DE" sz="1800" dirty="0">
                <a:latin typeface="Times New Roman" panose="02020603050405020304" pitchFamily="18" charset="0"/>
                <a:cs typeface="Times New Roman" panose="02020603050405020304" pitchFamily="18" charset="0"/>
              </a:rPr>
              <a:t>“ zu setzen, blieb leider unerhört.</a:t>
            </a:r>
          </a:p>
          <a:p>
            <a:pPr marL="0" indent="0" algn="ctr">
              <a:buNone/>
            </a:pPr>
            <a:r>
              <a:rPr lang="de-DE" sz="1800" dirty="0">
                <a:latin typeface="Times New Roman" panose="02020603050405020304" pitchFamily="18" charset="0"/>
                <a:cs typeface="Times New Roman" panose="02020603050405020304" pitchFamily="18" charset="0"/>
              </a:rPr>
              <a:t>Seiner Freude gab der ehemalige Sportredaktor Norbert Waser Ausdruck, sich im Gemeinderat für eine „Olympische Botschaft“ einsetzen zu können. Nach einigen kritischen Bemerkungen zu den Kosten strich er aber vor allem die Chancen hervor, die sich der Stadt Chur als “Host City“ der </a:t>
            </a:r>
            <a:r>
              <a:rPr lang="de-DE" sz="1800" b="1" dirty="0">
                <a:latin typeface="Times New Roman" panose="02020603050405020304" pitchFamily="18" charset="0"/>
                <a:cs typeface="Times New Roman" panose="02020603050405020304" pitchFamily="18" charset="0"/>
              </a:rPr>
              <a:t>Special Olympics World Winter Games 2029</a:t>
            </a:r>
            <a:r>
              <a:rPr lang="de-DE" sz="1800" dirty="0">
                <a:latin typeface="Times New Roman" panose="02020603050405020304" pitchFamily="18" charset="0"/>
                <a:cs typeface="Times New Roman" panose="02020603050405020304" pitchFamily="18" charset="0"/>
              </a:rPr>
              <a:t> bieten. Die einstimmige Überweisung ist ein deutliches Zeichen an das Stimmvolk, das im Februar über eine städtische Beteiligung von 4,25 Mio. Franken  am 38 Mio. teuren </a:t>
            </a:r>
            <a:r>
              <a:rPr lang="de-DE" sz="1800" dirty="0" err="1">
                <a:latin typeface="Times New Roman" panose="02020603050405020304" pitchFamily="18" charset="0"/>
                <a:cs typeface="Times New Roman" panose="02020603050405020304" pitchFamily="18" charset="0"/>
              </a:rPr>
              <a:t>Grossanlass</a:t>
            </a:r>
            <a:r>
              <a:rPr lang="de-DE" sz="1800" dirty="0">
                <a:latin typeface="Times New Roman" panose="02020603050405020304" pitchFamily="18" charset="0"/>
                <a:cs typeface="Times New Roman" panose="02020603050405020304" pitchFamily="18" charset="0"/>
              </a:rPr>
              <a:t> abstimmen wird.</a:t>
            </a:r>
          </a:p>
          <a:p>
            <a:pPr marL="0" indent="0" algn="ctr">
              <a:buNone/>
            </a:pPr>
            <a:r>
              <a:rPr lang="de-DE" sz="1800" dirty="0">
                <a:latin typeface="Times New Roman" panose="02020603050405020304" pitchFamily="18" charset="0"/>
                <a:cs typeface="Times New Roman" panose="02020603050405020304" pitchFamily="18" charset="0"/>
              </a:rPr>
              <a:t>Kritisch </a:t>
            </a:r>
            <a:r>
              <a:rPr lang="de-DE" sz="1800" dirty="0" err="1">
                <a:latin typeface="Times New Roman" panose="02020603050405020304" pitchFamily="18" charset="0"/>
                <a:cs typeface="Times New Roman" panose="02020603050405020304" pitchFamily="18" charset="0"/>
              </a:rPr>
              <a:t>äusserte</a:t>
            </a:r>
            <a:r>
              <a:rPr lang="de-DE" sz="1800" dirty="0">
                <a:latin typeface="Times New Roman" panose="02020603050405020304" pitchFamily="18" charset="0"/>
                <a:cs typeface="Times New Roman" panose="02020603050405020304" pitchFamily="18" charset="0"/>
              </a:rPr>
              <a:t> sich Tino Schneider zum Auftrag betreffend </a:t>
            </a:r>
            <a:r>
              <a:rPr lang="de-DE" sz="1800" b="1" dirty="0">
                <a:latin typeface="Times New Roman" panose="02020603050405020304" pitchFamily="18" charset="0"/>
                <a:cs typeface="Times New Roman" panose="02020603050405020304" pitchFamily="18" charset="0"/>
              </a:rPr>
              <a:t>Offener Drogenszene in Chur</a:t>
            </a:r>
            <a:r>
              <a:rPr lang="de-DE" sz="1800" dirty="0">
                <a:latin typeface="Times New Roman" panose="02020603050405020304" pitchFamily="18" charset="0"/>
                <a:cs typeface="Times New Roman" panose="02020603050405020304" pitchFamily="18" charset="0"/>
              </a:rPr>
              <a:t>. Mit der </a:t>
            </a:r>
            <a:r>
              <a:rPr lang="de-DE" sz="1800" dirty="0" err="1">
                <a:latin typeface="Times New Roman" panose="02020603050405020304" pitchFamily="18" charset="0"/>
                <a:cs typeface="Times New Roman" panose="02020603050405020304" pitchFamily="18" charset="0"/>
              </a:rPr>
              <a:t>Zuschiebung</a:t>
            </a:r>
            <a:r>
              <a:rPr lang="de-DE" sz="1800" dirty="0">
                <a:latin typeface="Times New Roman" panose="02020603050405020304" pitchFamily="18" charset="0"/>
                <a:cs typeface="Times New Roman" panose="02020603050405020304" pitchFamily="18" charset="0"/>
              </a:rPr>
              <a:t> des „schwarzen Peters“ an den Kanton mache es sich die Stadt etwas gar einfach. Der Handlungsbedarf sei unbestritten, ein Konsumraum löse aber nicht alle Probleme und könne nur Teil einer ganzheitlichen Strategie sein.</a:t>
            </a:r>
          </a:p>
          <a:p>
            <a:pPr marL="0" indent="0" algn="ctr">
              <a:buNone/>
            </a:pPr>
            <a:endParaRPr lang="de-DE" sz="1800" dirty="0">
              <a:latin typeface="Times New Roman" panose="02020603050405020304" pitchFamily="18" charset="0"/>
              <a:cs typeface="Times New Roman" panose="02020603050405020304" pitchFamily="18" charset="0"/>
            </a:endParaRPr>
          </a:p>
          <a:p>
            <a:pPr marL="0" indent="0" algn="ctr">
              <a:buNone/>
            </a:pPr>
            <a:endParaRPr lang="de-DE" sz="1800" dirty="0">
              <a:latin typeface="Times New Roman" panose="02020603050405020304" pitchFamily="18" charset="0"/>
              <a:cs typeface="Times New Roman" panose="02020603050405020304" pitchFamily="18" charset="0"/>
            </a:endParaRPr>
          </a:p>
          <a:p>
            <a:pPr marL="0" indent="0" algn="ctr">
              <a:buNone/>
            </a:pPr>
            <a:endParaRPr lang="de-DE" sz="1800" dirty="0">
              <a:latin typeface="Times New Roman" panose="02020603050405020304" pitchFamily="18" charset="0"/>
              <a:cs typeface="Times New Roman" panose="02020603050405020304" pitchFamily="18" charset="0"/>
            </a:endParaRPr>
          </a:p>
          <a:p>
            <a:pPr marL="0" indent="0" algn="ctr">
              <a:buNone/>
            </a:pPr>
            <a:endParaRPr lang="de-DE" sz="1800" dirty="0">
              <a:latin typeface="Times New Roman" panose="02020603050405020304" pitchFamily="18" charset="0"/>
              <a:cs typeface="Times New Roman" panose="02020603050405020304" pitchFamily="18" charset="0"/>
            </a:endParaRPr>
          </a:p>
        </p:txBody>
      </p:sp>
      <p:sp>
        <p:nvSpPr>
          <p:cNvPr id="4" name="Fußzeilenplatzhalter 3">
            <a:extLst>
              <a:ext uri="{FF2B5EF4-FFF2-40B4-BE49-F238E27FC236}">
                <a16:creationId xmlns:a16="http://schemas.microsoft.com/office/drawing/2014/main" id="{41B06502-71EF-014A-AE9B-F045E85F4930}"/>
              </a:ext>
            </a:extLst>
          </p:cNvPr>
          <p:cNvSpPr>
            <a:spLocks noGrp="1"/>
          </p:cNvSpPr>
          <p:nvPr>
            <p:ph type="ftr" sz="quarter" idx="11"/>
          </p:nvPr>
        </p:nvSpPr>
        <p:spPr/>
        <p:txBody>
          <a:bodyPr/>
          <a:lstStyle/>
          <a:p>
            <a:r>
              <a:rPr lang="de-DE"/>
              <a:t>GV Die Mitte Chur - 24. November 2021</a:t>
            </a:r>
          </a:p>
        </p:txBody>
      </p:sp>
    </p:spTree>
    <p:extLst>
      <p:ext uri="{BB962C8B-B14F-4D97-AF65-F5344CB8AC3E}">
        <p14:creationId xmlns:p14="http://schemas.microsoft.com/office/powerpoint/2010/main" val="971621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6CE39-98EF-F845-87B3-4342CB53E551}"/>
              </a:ext>
            </a:extLst>
          </p:cNvPr>
          <p:cNvSpPr>
            <a:spLocks noGrp="1"/>
          </p:cNvSpPr>
          <p:nvPr>
            <p:ph type="title"/>
          </p:nvPr>
        </p:nvSpPr>
        <p:spPr/>
        <p:txBody>
          <a:bodyPr>
            <a:normAutofit/>
          </a:bodyPr>
          <a:lstStyle/>
          <a:p>
            <a:pPr algn="ctr"/>
            <a:r>
              <a:rPr lang="de-DE" sz="2400" dirty="0">
                <a:latin typeface="Times New Roman" panose="02020603050405020304" pitchFamily="18" charset="0"/>
                <a:cs typeface="Times New Roman" panose="02020603050405020304" pitchFamily="18" charset="0"/>
              </a:rPr>
              <a:t>Green </a:t>
            </a:r>
            <a:r>
              <a:rPr lang="de-DE" sz="2400" dirty="0" err="1">
                <a:latin typeface="Times New Roman" panose="02020603050405020304" pitchFamily="18" charset="0"/>
                <a:cs typeface="Times New Roman" panose="02020603050405020304" pitchFamily="18" charset="0"/>
              </a:rPr>
              <a:t>Meal</a:t>
            </a:r>
            <a:r>
              <a:rPr lang="de-DE" sz="2400" dirty="0">
                <a:latin typeface="Times New Roman" panose="02020603050405020304" pitchFamily="18" charset="0"/>
                <a:cs typeface="Times New Roman" panose="02020603050405020304" pitchFamily="18" charset="0"/>
              </a:rPr>
              <a:t> der Ratsneulinge,18. November 2021</a:t>
            </a:r>
          </a:p>
        </p:txBody>
      </p:sp>
      <p:pic>
        <p:nvPicPr>
          <p:cNvPr id="6" name="Inhaltsplatzhalter 5" descr="Ein Bild, das Person, Boden, Gruppe, darstellend enthält.&#10;&#10;Automatisch generierte Beschreibung">
            <a:extLst>
              <a:ext uri="{FF2B5EF4-FFF2-40B4-BE49-F238E27FC236}">
                <a16:creationId xmlns:a16="http://schemas.microsoft.com/office/drawing/2014/main" id="{30D803B8-53AD-AB41-AF3A-96FCDF342628}"/>
              </a:ext>
            </a:extLst>
          </p:cNvPr>
          <p:cNvPicPr>
            <a:picLocks noGrp="1" noChangeAspect="1"/>
          </p:cNvPicPr>
          <p:nvPr>
            <p:ph idx="1"/>
          </p:nvPr>
        </p:nvPicPr>
        <p:blipFill>
          <a:blip r:embed="rId2"/>
          <a:stretch>
            <a:fillRect/>
          </a:stretch>
        </p:blipFill>
        <p:spPr>
          <a:xfrm>
            <a:off x="3780085" y="1616941"/>
            <a:ext cx="4807861" cy="3624117"/>
          </a:xfrm>
        </p:spPr>
      </p:pic>
      <p:sp>
        <p:nvSpPr>
          <p:cNvPr id="4" name="Fußzeilenplatzhalter 3">
            <a:extLst>
              <a:ext uri="{FF2B5EF4-FFF2-40B4-BE49-F238E27FC236}">
                <a16:creationId xmlns:a16="http://schemas.microsoft.com/office/drawing/2014/main" id="{0BD015E5-15FF-0946-BC99-3EED42DEBB7D}"/>
              </a:ext>
            </a:extLst>
          </p:cNvPr>
          <p:cNvSpPr>
            <a:spLocks noGrp="1"/>
          </p:cNvSpPr>
          <p:nvPr>
            <p:ph type="ftr" sz="quarter" idx="11"/>
          </p:nvPr>
        </p:nvSpPr>
        <p:spPr/>
        <p:txBody>
          <a:bodyPr/>
          <a:lstStyle/>
          <a:p>
            <a:r>
              <a:rPr lang="de-DE"/>
              <a:t>GV Die Mitte Chur - 24. November 2021</a:t>
            </a:r>
          </a:p>
        </p:txBody>
      </p:sp>
      <p:sp>
        <p:nvSpPr>
          <p:cNvPr id="7" name="Textfeld 6">
            <a:extLst>
              <a:ext uri="{FF2B5EF4-FFF2-40B4-BE49-F238E27FC236}">
                <a16:creationId xmlns:a16="http://schemas.microsoft.com/office/drawing/2014/main" id="{62EA6E0D-B1C7-B741-B967-D4FEBA09762C}"/>
              </a:ext>
            </a:extLst>
          </p:cNvPr>
          <p:cNvSpPr txBox="1"/>
          <p:nvPr/>
        </p:nvSpPr>
        <p:spPr>
          <a:xfrm>
            <a:off x="617837" y="5461684"/>
            <a:ext cx="11257005"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Die Ratsneulinge Andy </a:t>
            </a:r>
            <a:r>
              <a:rPr lang="de-DE" dirty="0" err="1">
                <a:latin typeface="Times New Roman" panose="02020603050405020304" pitchFamily="18" charset="0"/>
                <a:cs typeface="Times New Roman" panose="02020603050405020304" pitchFamily="18" charset="0"/>
              </a:rPr>
              <a:t>Schnoz</a:t>
            </a:r>
            <a:r>
              <a:rPr lang="de-DE" dirty="0">
                <a:latin typeface="Times New Roman" panose="02020603050405020304" pitchFamily="18" charset="0"/>
                <a:cs typeface="Times New Roman" panose="02020603050405020304" pitchFamily="18" charset="0"/>
              </a:rPr>
              <a:t> (Freie Liste), Gian-Reto </a:t>
            </a:r>
            <a:r>
              <a:rPr lang="de-DE" dirty="0" err="1">
                <a:latin typeface="Times New Roman" panose="02020603050405020304" pitchFamily="18" charset="0"/>
                <a:cs typeface="Times New Roman" panose="02020603050405020304" pitchFamily="18" charset="0"/>
              </a:rPr>
              <a:t>Trepp</a:t>
            </a:r>
            <a:r>
              <a:rPr lang="de-DE" dirty="0">
                <a:latin typeface="Times New Roman" panose="02020603050405020304" pitchFamily="18" charset="0"/>
                <a:cs typeface="Times New Roman" panose="02020603050405020304" pitchFamily="18" charset="0"/>
              </a:rPr>
              <a:t> (FDP), Norbert Waser (Mitte), Géraldine </a:t>
            </a:r>
            <a:r>
              <a:rPr lang="de-DE" dirty="0" err="1">
                <a:latin typeface="Times New Roman" panose="02020603050405020304" pitchFamily="18" charset="0"/>
                <a:cs typeface="Times New Roman" panose="02020603050405020304" pitchFamily="18" charset="0"/>
              </a:rPr>
              <a:t>Danuser</a:t>
            </a:r>
            <a:r>
              <a:rPr lang="de-DE" dirty="0">
                <a:latin typeface="Times New Roman" panose="02020603050405020304" pitchFamily="18" charset="0"/>
                <a:cs typeface="Times New Roman" panose="02020603050405020304" pitchFamily="18" charset="0"/>
              </a:rPr>
              <a:t> (GLP), Angela </a:t>
            </a:r>
            <a:r>
              <a:rPr lang="de-DE" dirty="0" err="1">
                <a:latin typeface="Times New Roman" panose="02020603050405020304" pitchFamily="18" charset="0"/>
                <a:cs typeface="Times New Roman" panose="02020603050405020304" pitchFamily="18" charset="0"/>
              </a:rPr>
              <a:t>Carigiet</a:t>
            </a:r>
            <a:r>
              <a:rPr lang="de-DE" dirty="0">
                <a:latin typeface="Times New Roman" panose="02020603050405020304" pitchFamily="18" charset="0"/>
                <a:cs typeface="Times New Roman" panose="02020603050405020304" pitchFamily="18" charset="0"/>
              </a:rPr>
              <a:t> Fitzgerald (SP) und Tino Schneider (</a:t>
            </a:r>
            <a:r>
              <a:rPr lang="de-DE" dirty="0" err="1">
                <a:latin typeface="Times New Roman" panose="02020603050405020304" pitchFamily="18" charset="0"/>
                <a:cs typeface="Times New Roman" panose="02020603050405020304" pitchFamily="18" charset="0"/>
              </a:rPr>
              <a:t>vl</a:t>
            </a:r>
            <a:r>
              <a:rPr lang="de-DE" dirty="0">
                <a:latin typeface="Times New Roman" panose="02020603050405020304" pitchFamily="18" charset="0"/>
                <a:cs typeface="Times New Roman" panose="02020603050405020304" pitchFamily="18" charset="0"/>
              </a:rPr>
              <a:t>.) luden ins Schloss Haldenstein und ins Restaurant „</a:t>
            </a:r>
            <a:r>
              <a:rPr lang="de-DE" dirty="0" err="1">
                <a:latin typeface="Times New Roman" panose="02020603050405020304" pitchFamily="18" charset="0"/>
                <a:cs typeface="Times New Roman" panose="02020603050405020304" pitchFamily="18" charset="0"/>
              </a:rPr>
              <a:t>Calanda</a:t>
            </a:r>
            <a:r>
              <a:rPr lang="de-DE">
                <a:latin typeface="Times New Roman" panose="02020603050405020304" pitchFamily="18" charset="0"/>
                <a:cs typeface="Times New Roman" panose="02020603050405020304" pitchFamily="18" charset="0"/>
              </a:rPr>
              <a:t>“.</a:t>
            </a: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3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ABF1A-A700-D84E-B492-2581B85E2B9A}"/>
              </a:ext>
            </a:extLst>
          </p:cNvPr>
          <p:cNvSpPr>
            <a:spLocks noGrp="1"/>
          </p:cNvSpPr>
          <p:nvPr>
            <p:ph type="title"/>
          </p:nvPr>
        </p:nvSpPr>
        <p:spPr>
          <a:xfrm>
            <a:off x="838200" y="546537"/>
            <a:ext cx="10515600" cy="756745"/>
          </a:xfrm>
        </p:spPr>
        <p:txBody>
          <a:bodyPr>
            <a:normAutofit/>
          </a:bodyPr>
          <a:lstStyle/>
          <a:p>
            <a:pPr algn="ctr"/>
            <a:r>
              <a:rPr lang="de-DE" sz="2400" dirty="0">
                <a:latin typeface="Times New Roman" panose="02020603050405020304" pitchFamily="18" charset="0"/>
                <a:cs typeface="Times New Roman" panose="02020603050405020304" pitchFamily="18" charset="0"/>
              </a:rPr>
              <a:t>Wir erinnern uns</a:t>
            </a:r>
          </a:p>
        </p:txBody>
      </p:sp>
      <p:pic>
        <p:nvPicPr>
          <p:cNvPr id="6" name="Inhaltsplatzhalter 5" descr="Ein Bild, das Text, Screenshot, Zeitung enthält.&#10;&#10;Automatisch generierte Beschreibung">
            <a:extLst>
              <a:ext uri="{FF2B5EF4-FFF2-40B4-BE49-F238E27FC236}">
                <a16:creationId xmlns:a16="http://schemas.microsoft.com/office/drawing/2014/main" id="{C7ABDEE5-5583-6546-8E0D-40EB3D25BB75}"/>
              </a:ext>
            </a:extLst>
          </p:cNvPr>
          <p:cNvPicPr>
            <a:picLocks noGrp="1" noChangeAspect="1"/>
          </p:cNvPicPr>
          <p:nvPr>
            <p:ph idx="1"/>
          </p:nvPr>
        </p:nvPicPr>
        <p:blipFill>
          <a:blip r:embed="rId2"/>
          <a:stretch>
            <a:fillRect/>
          </a:stretch>
        </p:blipFill>
        <p:spPr>
          <a:xfrm>
            <a:off x="2259724" y="1632585"/>
            <a:ext cx="7282155" cy="4496365"/>
          </a:xfrm>
        </p:spPr>
      </p:pic>
      <p:sp>
        <p:nvSpPr>
          <p:cNvPr id="4" name="Fußzeilenplatzhalter 3">
            <a:extLst>
              <a:ext uri="{FF2B5EF4-FFF2-40B4-BE49-F238E27FC236}">
                <a16:creationId xmlns:a16="http://schemas.microsoft.com/office/drawing/2014/main" id="{C65B8FA1-D09E-B44C-9BB4-C97E56C94BBF}"/>
              </a:ext>
            </a:extLst>
          </p:cNvPr>
          <p:cNvSpPr>
            <a:spLocks noGrp="1"/>
          </p:cNvSpPr>
          <p:nvPr>
            <p:ph type="ftr" sz="quarter" idx="11"/>
          </p:nvPr>
        </p:nvSpPr>
        <p:spPr/>
        <p:txBody>
          <a:bodyPr/>
          <a:lstStyle/>
          <a:p>
            <a:r>
              <a:rPr lang="de-DE"/>
              <a:t>GV Die Mitte Chur - 24. November 2021</a:t>
            </a:r>
          </a:p>
        </p:txBody>
      </p:sp>
    </p:spTree>
    <p:extLst>
      <p:ext uri="{BB962C8B-B14F-4D97-AF65-F5344CB8AC3E}">
        <p14:creationId xmlns:p14="http://schemas.microsoft.com/office/powerpoint/2010/main" val="44622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69C77E-2751-0747-A32B-09C47EEDCD67}"/>
              </a:ext>
            </a:extLst>
          </p:cNvPr>
          <p:cNvSpPr>
            <a:spLocks noGrp="1"/>
          </p:cNvSpPr>
          <p:nvPr>
            <p:ph type="title"/>
          </p:nvPr>
        </p:nvSpPr>
        <p:spPr/>
        <p:txBody>
          <a:bodyPr>
            <a:normAutofit/>
          </a:bodyPr>
          <a:lstStyle/>
          <a:p>
            <a:pPr algn="ctr"/>
            <a:r>
              <a:rPr lang="de-DE" sz="2400" dirty="0">
                <a:latin typeface="Times New Roman" panose="02020603050405020304" pitchFamily="18" charset="0"/>
                <a:cs typeface="Times New Roman" panose="02020603050405020304" pitchFamily="18" charset="0"/>
              </a:rPr>
              <a:t>Wahlkampf – die Basis des Erfolges</a:t>
            </a:r>
          </a:p>
        </p:txBody>
      </p:sp>
      <p:sp>
        <p:nvSpPr>
          <p:cNvPr id="4" name="Fußzeilenplatzhalter 3">
            <a:extLst>
              <a:ext uri="{FF2B5EF4-FFF2-40B4-BE49-F238E27FC236}">
                <a16:creationId xmlns:a16="http://schemas.microsoft.com/office/drawing/2014/main" id="{7C69BC6B-33C3-2D47-BE89-062B1CB163D7}"/>
              </a:ext>
            </a:extLst>
          </p:cNvPr>
          <p:cNvSpPr>
            <a:spLocks noGrp="1"/>
          </p:cNvSpPr>
          <p:nvPr>
            <p:ph type="ftr" sz="quarter" idx="11"/>
          </p:nvPr>
        </p:nvSpPr>
        <p:spPr/>
        <p:txBody>
          <a:bodyPr/>
          <a:lstStyle/>
          <a:p>
            <a:r>
              <a:rPr lang="de-DE"/>
              <a:t>GV Die Mitte Chur - 24. November 2021</a:t>
            </a:r>
          </a:p>
        </p:txBody>
      </p:sp>
      <p:pic>
        <p:nvPicPr>
          <p:cNvPr id="10" name="Inhaltsplatzhalter 9" descr="Ein Bild, das Person, Gruppe, draußen, Personen enthält.&#10;&#10;Automatisch generierte Beschreibung">
            <a:extLst>
              <a:ext uri="{FF2B5EF4-FFF2-40B4-BE49-F238E27FC236}">
                <a16:creationId xmlns:a16="http://schemas.microsoft.com/office/drawing/2014/main" id="{505F7210-77FA-8C48-BD5E-0D998FA8A961}"/>
              </a:ext>
            </a:extLst>
          </p:cNvPr>
          <p:cNvPicPr>
            <a:picLocks noGrp="1" noChangeAspect="1"/>
          </p:cNvPicPr>
          <p:nvPr>
            <p:ph idx="1"/>
          </p:nvPr>
        </p:nvPicPr>
        <p:blipFill>
          <a:blip r:embed="rId2"/>
          <a:stretch>
            <a:fillRect/>
          </a:stretch>
        </p:blipFill>
        <p:spPr>
          <a:xfrm>
            <a:off x="1606731" y="1690688"/>
            <a:ext cx="9127560" cy="4486275"/>
          </a:xfrm>
        </p:spPr>
      </p:pic>
    </p:spTree>
    <p:extLst>
      <p:ext uri="{BB962C8B-B14F-4D97-AF65-F5344CB8AC3E}">
        <p14:creationId xmlns:p14="http://schemas.microsoft.com/office/powerpoint/2010/main" val="237638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5D6FE-7023-2041-98BE-06D58B7E325E}"/>
              </a:ext>
            </a:extLst>
          </p:cNvPr>
          <p:cNvSpPr>
            <a:spLocks noGrp="1"/>
          </p:cNvSpPr>
          <p:nvPr>
            <p:ph type="title"/>
          </p:nvPr>
        </p:nvSpPr>
        <p:spPr/>
        <p:txBody>
          <a:bodyPr>
            <a:normAutofit/>
          </a:bodyPr>
          <a:lstStyle/>
          <a:p>
            <a:pPr algn="ctr"/>
            <a:r>
              <a:rPr lang="de-DE" sz="2400" dirty="0">
                <a:latin typeface="Times New Roman" panose="02020603050405020304" pitchFamily="18" charset="0"/>
                <a:cs typeface="Times New Roman" panose="02020603050405020304" pitchFamily="18" charset="0"/>
              </a:rPr>
              <a:t>Vereidigung zum </a:t>
            </a:r>
            <a:r>
              <a:rPr lang="de-DE" sz="2400" dirty="0" err="1">
                <a:latin typeface="Times New Roman" panose="02020603050405020304" pitchFamily="18" charset="0"/>
                <a:cs typeface="Times New Roman" panose="02020603050405020304" pitchFamily="18" charset="0"/>
              </a:rPr>
              <a:t>Legislaturauftakt</a:t>
            </a:r>
            <a:r>
              <a:rPr lang="de-DE" sz="2400" dirty="0">
                <a:latin typeface="Times New Roman" panose="02020603050405020304" pitchFamily="18" charset="0"/>
                <a:cs typeface="Times New Roman" panose="02020603050405020304" pitchFamily="18" charset="0"/>
              </a:rPr>
              <a:t> 2021-2024</a:t>
            </a:r>
          </a:p>
        </p:txBody>
      </p:sp>
      <p:pic>
        <p:nvPicPr>
          <p:cNvPr id="6" name="Inhaltsplatzhalter 5" descr="Ein Bild, das Person, Anzug, Gebäude, draußen enthält.&#10;&#10;Automatisch generierte Beschreibung">
            <a:extLst>
              <a:ext uri="{FF2B5EF4-FFF2-40B4-BE49-F238E27FC236}">
                <a16:creationId xmlns:a16="http://schemas.microsoft.com/office/drawing/2014/main" id="{411C5C16-EBC9-CD46-870E-3DBB69A39957}"/>
              </a:ext>
            </a:extLst>
          </p:cNvPr>
          <p:cNvPicPr>
            <a:picLocks noGrp="1" noChangeAspect="1"/>
          </p:cNvPicPr>
          <p:nvPr>
            <p:ph idx="1"/>
          </p:nvPr>
        </p:nvPicPr>
        <p:blipFill>
          <a:blip r:embed="rId2"/>
          <a:stretch>
            <a:fillRect/>
          </a:stretch>
        </p:blipFill>
        <p:spPr>
          <a:xfrm>
            <a:off x="6204096" y="1873053"/>
            <a:ext cx="4339309" cy="3244150"/>
          </a:xfrm>
        </p:spPr>
      </p:pic>
      <p:sp>
        <p:nvSpPr>
          <p:cNvPr id="4" name="Fußzeilenplatzhalter 3">
            <a:extLst>
              <a:ext uri="{FF2B5EF4-FFF2-40B4-BE49-F238E27FC236}">
                <a16:creationId xmlns:a16="http://schemas.microsoft.com/office/drawing/2014/main" id="{7D3C36E8-F364-764B-B4FC-65FF59DB08AE}"/>
              </a:ext>
            </a:extLst>
          </p:cNvPr>
          <p:cNvSpPr>
            <a:spLocks noGrp="1"/>
          </p:cNvSpPr>
          <p:nvPr>
            <p:ph type="ftr" sz="quarter" idx="11"/>
          </p:nvPr>
        </p:nvSpPr>
        <p:spPr/>
        <p:txBody>
          <a:bodyPr/>
          <a:lstStyle/>
          <a:p>
            <a:r>
              <a:rPr lang="de-DE"/>
              <a:t>GV Die Mitte Chur - 24. November 2021</a:t>
            </a:r>
          </a:p>
        </p:txBody>
      </p:sp>
      <p:pic>
        <p:nvPicPr>
          <p:cNvPr id="8" name="Grafik 7" descr="Ein Bild, das Text, Person, Mann, Anzug enthält.&#10;&#10;Automatisch generierte Beschreibung">
            <a:extLst>
              <a:ext uri="{FF2B5EF4-FFF2-40B4-BE49-F238E27FC236}">
                <a16:creationId xmlns:a16="http://schemas.microsoft.com/office/drawing/2014/main" id="{B5081E21-D2EB-F24F-A987-F8F954C08909}"/>
              </a:ext>
            </a:extLst>
          </p:cNvPr>
          <p:cNvPicPr>
            <a:picLocks noChangeAspect="1"/>
          </p:cNvPicPr>
          <p:nvPr/>
        </p:nvPicPr>
        <p:blipFill>
          <a:blip r:embed="rId3"/>
          <a:stretch>
            <a:fillRect/>
          </a:stretch>
        </p:blipFill>
        <p:spPr>
          <a:xfrm>
            <a:off x="1123434" y="1873053"/>
            <a:ext cx="4338251" cy="3253688"/>
          </a:xfrm>
          <a:prstGeom prst="rect">
            <a:avLst/>
          </a:prstGeom>
        </p:spPr>
      </p:pic>
      <p:sp>
        <p:nvSpPr>
          <p:cNvPr id="10" name="Textfeld 9">
            <a:extLst>
              <a:ext uri="{FF2B5EF4-FFF2-40B4-BE49-F238E27FC236}">
                <a16:creationId xmlns:a16="http://schemas.microsoft.com/office/drawing/2014/main" id="{D3D9C7E4-E187-634E-BA31-59D98228F20F}"/>
              </a:ext>
            </a:extLst>
          </p:cNvPr>
          <p:cNvSpPr txBox="1"/>
          <p:nvPr/>
        </p:nvSpPr>
        <p:spPr>
          <a:xfrm>
            <a:off x="1019503" y="5182779"/>
            <a:ext cx="4442182" cy="276999"/>
          </a:xfrm>
          <a:prstGeom prst="rect">
            <a:avLst/>
          </a:prstGeom>
          <a:noFill/>
        </p:spPr>
        <p:txBody>
          <a:bodyPr wrap="square" rtlCol="0">
            <a:spAutoFit/>
          </a:bodyPr>
          <a:lstStyle/>
          <a:p>
            <a:r>
              <a:rPr lang="de-DE" sz="1200" dirty="0">
                <a:latin typeface="Times New Roman" panose="02020603050405020304" pitchFamily="18" charset="0"/>
                <a:cs typeface="Times New Roman" panose="02020603050405020304" pitchFamily="18" charset="0"/>
              </a:rPr>
              <a:t>Fraktionspräsident Peter </a:t>
            </a:r>
            <a:r>
              <a:rPr lang="de-DE" sz="1200" dirty="0" err="1">
                <a:latin typeface="Times New Roman" panose="02020603050405020304" pitchFamily="18" charset="0"/>
                <a:cs typeface="Times New Roman" panose="02020603050405020304" pitchFamily="18" charset="0"/>
              </a:rPr>
              <a:t>Portmann</a:t>
            </a:r>
            <a:endParaRPr lang="de-DE" sz="12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F9AB66C6-86F3-CC47-989C-833131BC63D9}"/>
              </a:ext>
            </a:extLst>
          </p:cNvPr>
          <p:cNvSpPr txBox="1"/>
          <p:nvPr/>
        </p:nvSpPr>
        <p:spPr>
          <a:xfrm>
            <a:off x="6096000" y="5202621"/>
            <a:ext cx="4447405" cy="276999"/>
          </a:xfrm>
          <a:prstGeom prst="rect">
            <a:avLst/>
          </a:prstGeom>
          <a:noFill/>
        </p:spPr>
        <p:txBody>
          <a:bodyPr wrap="square" rtlCol="0">
            <a:spAutoFit/>
          </a:bodyPr>
          <a:lstStyle/>
          <a:p>
            <a:r>
              <a:rPr lang="de-DE" sz="1200" dirty="0">
                <a:latin typeface="Times New Roman" panose="02020603050405020304" pitchFamily="18" charset="0"/>
                <a:cs typeface="Times New Roman" panose="02020603050405020304" pitchFamily="18" charset="0"/>
              </a:rPr>
              <a:t>Die Neuen: Norbert Waser (links), Tino Schneider (rechts).</a:t>
            </a:r>
          </a:p>
        </p:txBody>
      </p:sp>
    </p:spTree>
    <p:extLst>
      <p:ext uri="{BB962C8B-B14F-4D97-AF65-F5344CB8AC3E}">
        <p14:creationId xmlns:p14="http://schemas.microsoft.com/office/powerpoint/2010/main" val="128280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C66E6-0F92-8A49-BD4A-4CD1A5AF718E}"/>
              </a:ext>
            </a:extLst>
          </p:cNvPr>
          <p:cNvSpPr>
            <a:spLocks noGrp="1"/>
          </p:cNvSpPr>
          <p:nvPr>
            <p:ph type="title"/>
          </p:nvPr>
        </p:nvSpPr>
        <p:spPr/>
        <p:txBody>
          <a:bodyPr>
            <a:normAutofit/>
          </a:bodyPr>
          <a:lstStyle/>
          <a:p>
            <a:pPr algn="ctr"/>
            <a:r>
              <a:rPr lang="de-DE" sz="2400" dirty="0">
                <a:latin typeface="Times New Roman" panose="02020603050405020304" pitchFamily="18" charset="0"/>
                <a:cs typeface="Times New Roman" panose="02020603050405020304" pitchFamily="18" charset="0"/>
              </a:rPr>
              <a:t>Wo haben wir uns zu Wort gemeldet?</a:t>
            </a:r>
          </a:p>
        </p:txBody>
      </p:sp>
      <p:pic>
        <p:nvPicPr>
          <p:cNvPr id="6" name="Inhaltsplatzhalter 5">
            <a:extLst>
              <a:ext uri="{FF2B5EF4-FFF2-40B4-BE49-F238E27FC236}">
                <a16:creationId xmlns:a16="http://schemas.microsoft.com/office/drawing/2014/main" id="{69FEC135-9B74-1647-932B-133B569730F3}"/>
              </a:ext>
            </a:extLst>
          </p:cNvPr>
          <p:cNvPicPr>
            <a:picLocks noGrp="1" noChangeAspect="1"/>
          </p:cNvPicPr>
          <p:nvPr>
            <p:ph idx="1"/>
          </p:nvPr>
        </p:nvPicPr>
        <p:blipFill>
          <a:blip r:embed="rId2"/>
          <a:stretch>
            <a:fillRect/>
          </a:stretch>
        </p:blipFill>
        <p:spPr>
          <a:xfrm>
            <a:off x="2903561" y="1825625"/>
            <a:ext cx="6384877" cy="4351338"/>
          </a:xfrm>
        </p:spPr>
      </p:pic>
      <p:sp>
        <p:nvSpPr>
          <p:cNvPr id="4" name="Fußzeilenplatzhalter 3">
            <a:extLst>
              <a:ext uri="{FF2B5EF4-FFF2-40B4-BE49-F238E27FC236}">
                <a16:creationId xmlns:a16="http://schemas.microsoft.com/office/drawing/2014/main" id="{6026F19A-7C92-1D46-B1AE-406E5F0FAFCB}"/>
              </a:ext>
            </a:extLst>
          </p:cNvPr>
          <p:cNvSpPr>
            <a:spLocks noGrp="1"/>
          </p:cNvSpPr>
          <p:nvPr>
            <p:ph type="ftr" sz="quarter" idx="11"/>
          </p:nvPr>
        </p:nvSpPr>
        <p:spPr/>
        <p:txBody>
          <a:bodyPr/>
          <a:lstStyle/>
          <a:p>
            <a:r>
              <a:rPr lang="de-DE"/>
              <a:t>GV Die Mitte Chur - 24. November 2021</a:t>
            </a:r>
          </a:p>
        </p:txBody>
      </p:sp>
    </p:spTree>
    <p:extLst>
      <p:ext uri="{BB962C8B-B14F-4D97-AF65-F5344CB8AC3E}">
        <p14:creationId xmlns:p14="http://schemas.microsoft.com/office/powerpoint/2010/main" val="249901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5239A-EEAD-4849-9D03-BB21B132A518}"/>
              </a:ext>
            </a:extLst>
          </p:cNvPr>
          <p:cNvSpPr>
            <a:spLocks noGrp="1"/>
          </p:cNvSpPr>
          <p:nvPr>
            <p:ph type="title"/>
          </p:nvPr>
        </p:nvSpPr>
        <p:spPr/>
        <p:txBody>
          <a:bodyPr>
            <a:normAutofit/>
          </a:bodyPr>
          <a:lstStyle/>
          <a:p>
            <a:pPr algn="ctr"/>
            <a:r>
              <a:rPr lang="de-DE" sz="2400" dirty="0">
                <a:latin typeface="Times New Roman" panose="02020603050405020304" pitchFamily="18" charset="0"/>
                <a:cs typeface="Times New Roman" panose="02020603050405020304" pitchFamily="18" charset="0"/>
              </a:rPr>
              <a:t>Eröffnungssitzung 28. Januar 2021</a:t>
            </a:r>
            <a:br>
              <a:rPr lang="de-DE" sz="2400" dirty="0">
                <a:latin typeface="Times New Roman" panose="02020603050405020304" pitchFamily="18" charset="0"/>
                <a:cs typeface="Times New Roman" panose="02020603050405020304" pitchFamily="18" charset="0"/>
              </a:rPr>
            </a:br>
            <a:endParaRPr lang="de-DE" sz="2400" dirty="0">
              <a:latin typeface="Times New Roman" panose="02020603050405020304" pitchFamily="18"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5F56E192-439E-4D48-AAFF-6D2D84B36FB8}"/>
              </a:ext>
            </a:extLst>
          </p:cNvPr>
          <p:cNvSpPr>
            <a:spLocks noGrp="1"/>
          </p:cNvSpPr>
          <p:nvPr>
            <p:ph idx="1"/>
          </p:nvPr>
        </p:nvSpPr>
        <p:spPr/>
        <p:txBody>
          <a:bodyPr>
            <a:normAutofit/>
          </a:bodyPr>
          <a:lstStyle/>
          <a:p>
            <a:pPr marL="0" indent="0" algn="ctr">
              <a:buNone/>
            </a:pPr>
            <a:r>
              <a:rPr lang="de-CH" sz="1800" dirty="0">
                <a:latin typeface="Times New Roman" panose="02020603050405020304" pitchFamily="18" charset="0"/>
                <a:cs typeface="Times New Roman" panose="02020603050405020304" pitchFamily="18" charset="0"/>
              </a:rPr>
              <a:t>Die CVP hat bei den zur Verteilung stehenden 30 Mandaten mit 5 Sitzen gemäss den ihr aufgrund der drei Sitze im 21-köpfigen Gemeinderat rechnerisch zustehenden 4,1 Mandate ihre Ziele erreicht.</a:t>
            </a:r>
          </a:p>
          <a:p>
            <a:pPr marL="0" indent="0" algn="ctr">
              <a:buNone/>
            </a:pPr>
            <a:endParaRPr lang="de-CH" sz="1200" dirty="0">
              <a:latin typeface="Times New Roman" panose="02020603050405020304" pitchFamily="18" charset="0"/>
              <a:cs typeface="Times New Roman" panose="02020603050405020304" pitchFamily="18" charset="0"/>
            </a:endParaRPr>
          </a:p>
          <a:p>
            <a:pPr>
              <a:buFont typeface="Wingdings" pitchFamily="2" charset="2"/>
              <a:buChar char="§"/>
            </a:pPr>
            <a:r>
              <a:rPr lang="de-CH" sz="1800" dirty="0">
                <a:latin typeface="Times New Roman" panose="02020603050405020304" pitchFamily="18" charset="0"/>
                <a:cs typeface="Times New Roman" panose="02020603050405020304" pitchFamily="18" charset="0"/>
              </a:rPr>
              <a:t>Geschäftsprüfungskommission Tino Schneider</a:t>
            </a:r>
          </a:p>
          <a:p>
            <a:pPr>
              <a:buFont typeface="Wingdings" pitchFamily="2" charset="2"/>
              <a:buChar char="§"/>
            </a:pPr>
            <a:r>
              <a:rPr lang="de-CH" sz="1800" dirty="0">
                <a:latin typeface="Times New Roman" panose="02020603050405020304" pitchFamily="18" charset="0"/>
                <a:cs typeface="Times New Roman" panose="02020603050405020304" pitchFamily="18" charset="0"/>
              </a:rPr>
              <a:t>Bildungskommission Peter </a:t>
            </a:r>
            <a:r>
              <a:rPr lang="de-CH" sz="1800" dirty="0" err="1">
                <a:latin typeface="Times New Roman" panose="02020603050405020304" pitchFamily="18" charset="0"/>
                <a:cs typeface="Times New Roman" panose="02020603050405020304" pitchFamily="18" charset="0"/>
              </a:rPr>
              <a:t>Portmann</a:t>
            </a:r>
            <a:endParaRPr lang="de-CH" sz="1800" dirty="0">
              <a:latin typeface="Times New Roman" panose="02020603050405020304" pitchFamily="18" charset="0"/>
              <a:cs typeface="Times New Roman" panose="02020603050405020304" pitchFamily="18" charset="0"/>
            </a:endParaRPr>
          </a:p>
          <a:p>
            <a:pPr>
              <a:buFont typeface="Wingdings" pitchFamily="2" charset="2"/>
              <a:buChar char="§"/>
            </a:pPr>
            <a:r>
              <a:rPr lang="de-CH" sz="1800" dirty="0">
                <a:latin typeface="Times New Roman" panose="02020603050405020304" pitchFamily="18" charset="0"/>
                <a:cs typeface="Times New Roman" panose="02020603050405020304" pitchFamily="18" charset="0"/>
              </a:rPr>
              <a:t>Redaktionskommission Norbert Waser</a:t>
            </a:r>
          </a:p>
          <a:p>
            <a:pPr>
              <a:buFont typeface="Wingdings" pitchFamily="2" charset="2"/>
              <a:buChar char="§"/>
            </a:pPr>
            <a:r>
              <a:rPr lang="de-CH" sz="1800" dirty="0">
                <a:latin typeface="Times New Roman" panose="02020603050405020304" pitchFamily="18" charset="0"/>
                <a:cs typeface="Times New Roman" panose="02020603050405020304" pitchFamily="18" charset="0"/>
              </a:rPr>
              <a:t>Baukommission Caterina </a:t>
            </a:r>
            <a:r>
              <a:rPr lang="de-CH" sz="1800" dirty="0" err="1">
                <a:latin typeface="Times New Roman" panose="02020603050405020304" pitchFamily="18" charset="0"/>
                <a:cs typeface="Times New Roman" panose="02020603050405020304" pitchFamily="18" charset="0"/>
              </a:rPr>
              <a:t>Ventrici</a:t>
            </a:r>
            <a:endParaRPr lang="de-CH" sz="1800" dirty="0">
              <a:latin typeface="Times New Roman" panose="02020603050405020304" pitchFamily="18" charset="0"/>
              <a:cs typeface="Times New Roman" panose="02020603050405020304" pitchFamily="18" charset="0"/>
            </a:endParaRPr>
          </a:p>
          <a:p>
            <a:pPr>
              <a:buFont typeface="Wingdings" pitchFamily="2" charset="2"/>
              <a:buChar char="§"/>
            </a:pPr>
            <a:r>
              <a:rPr lang="de-CH" sz="1800" dirty="0">
                <a:latin typeface="Times New Roman" panose="02020603050405020304" pitchFamily="18" charset="0"/>
                <a:cs typeface="Times New Roman" panose="02020603050405020304" pitchFamily="18" charset="0"/>
              </a:rPr>
              <a:t>Berufsschulrat GBC Stefan </a:t>
            </a:r>
            <a:r>
              <a:rPr lang="de-CH" sz="1800" dirty="0" err="1">
                <a:latin typeface="Times New Roman" panose="02020603050405020304" pitchFamily="18" charset="0"/>
                <a:cs typeface="Times New Roman" panose="02020603050405020304" pitchFamily="18" charset="0"/>
              </a:rPr>
              <a:t>Brülhart-Caprez</a:t>
            </a:r>
            <a:r>
              <a:rPr lang="de-CH" sz="1800" dirty="0">
                <a:latin typeface="Times New Roman" panose="02020603050405020304" pitchFamily="18" charset="0"/>
                <a:cs typeface="Times New Roman" panose="02020603050405020304" pitchFamily="18" charset="0"/>
              </a:rPr>
              <a:t> (Präsident)</a:t>
            </a:r>
          </a:p>
          <a:p>
            <a:pPr>
              <a:buFont typeface="Wingdings" pitchFamily="2" charset="2"/>
              <a:buChar char="§"/>
            </a:pPr>
            <a:r>
              <a:rPr lang="de-CH" sz="1800" dirty="0">
                <a:latin typeface="Times New Roman" panose="02020603050405020304" pitchFamily="18" charset="0"/>
                <a:cs typeface="Times New Roman" panose="02020603050405020304" pitchFamily="18" charset="0"/>
              </a:rPr>
              <a:t>Berufsschulrat Franz Sepp </a:t>
            </a:r>
            <a:r>
              <a:rPr lang="de-CH" sz="1800" dirty="0" err="1">
                <a:latin typeface="Times New Roman" panose="02020603050405020304" pitchFamily="18" charset="0"/>
                <a:cs typeface="Times New Roman" panose="02020603050405020304" pitchFamily="18" charset="0"/>
              </a:rPr>
              <a:t>Caluori</a:t>
            </a:r>
            <a:endParaRPr lang="de-CH" sz="1800" dirty="0">
              <a:latin typeface="Times New Roman" panose="02020603050405020304" pitchFamily="18" charset="0"/>
              <a:cs typeface="Times New Roman" panose="02020603050405020304" pitchFamily="18" charset="0"/>
            </a:endParaRPr>
          </a:p>
          <a:p>
            <a:pPr>
              <a:buFont typeface="Wingdings" pitchFamily="2" charset="2"/>
              <a:buChar char="§"/>
            </a:pPr>
            <a:r>
              <a:rPr lang="de-CH" sz="1800" dirty="0">
                <a:latin typeface="Times New Roman" panose="02020603050405020304" pitchFamily="18" charset="0"/>
                <a:cs typeface="Times New Roman" panose="02020603050405020304" pitchFamily="18" charset="0"/>
              </a:rPr>
              <a:t>Alpkommission (Vorschlag durch Stadtrat) Hans Peter </a:t>
            </a:r>
            <a:r>
              <a:rPr lang="de-CH" sz="1800" dirty="0" err="1">
                <a:latin typeface="Times New Roman" panose="02020603050405020304" pitchFamily="18" charset="0"/>
                <a:cs typeface="Times New Roman" panose="02020603050405020304" pitchFamily="18" charset="0"/>
              </a:rPr>
              <a:t>Gisler</a:t>
            </a:r>
            <a:endParaRPr lang="de-CH" sz="1800" dirty="0">
              <a:latin typeface="Times New Roman" panose="02020603050405020304" pitchFamily="18" charset="0"/>
              <a:cs typeface="Times New Roman" panose="02020603050405020304" pitchFamily="18" charset="0"/>
            </a:endParaRPr>
          </a:p>
          <a:p>
            <a:pPr>
              <a:buFont typeface="Wingdings" pitchFamily="2" charset="2"/>
              <a:buChar char="§"/>
            </a:pPr>
            <a:endParaRPr lang="de-CH" sz="1800" dirty="0">
              <a:latin typeface="Times New Roman" panose="02020603050405020304" pitchFamily="18" charset="0"/>
              <a:cs typeface="Times New Roman" panose="02020603050405020304" pitchFamily="18" charset="0"/>
            </a:endParaRPr>
          </a:p>
          <a:p>
            <a:pPr marL="0" indent="0" algn="ctr">
              <a:buNone/>
            </a:pPr>
            <a:endParaRPr lang="de-DE" sz="2400" dirty="0">
              <a:latin typeface="Times New Roman" panose="02020603050405020304" pitchFamily="18" charset="0"/>
              <a:cs typeface="Times New Roman" panose="02020603050405020304" pitchFamily="18" charset="0"/>
            </a:endParaRPr>
          </a:p>
        </p:txBody>
      </p:sp>
      <p:sp>
        <p:nvSpPr>
          <p:cNvPr id="4" name="Fußzeilenplatzhalter 3">
            <a:extLst>
              <a:ext uri="{FF2B5EF4-FFF2-40B4-BE49-F238E27FC236}">
                <a16:creationId xmlns:a16="http://schemas.microsoft.com/office/drawing/2014/main" id="{D023DF29-F129-CB4C-AFBE-86EA518F0B9A}"/>
              </a:ext>
            </a:extLst>
          </p:cNvPr>
          <p:cNvSpPr>
            <a:spLocks noGrp="1"/>
          </p:cNvSpPr>
          <p:nvPr>
            <p:ph type="ftr" sz="quarter" idx="11"/>
          </p:nvPr>
        </p:nvSpPr>
        <p:spPr/>
        <p:txBody>
          <a:bodyPr/>
          <a:lstStyle/>
          <a:p>
            <a:r>
              <a:rPr lang="de-DE"/>
              <a:t>GV Die Mitte Chur - 24. November 2021</a:t>
            </a:r>
          </a:p>
        </p:txBody>
      </p:sp>
    </p:spTree>
    <p:extLst>
      <p:ext uri="{BB962C8B-B14F-4D97-AF65-F5344CB8AC3E}">
        <p14:creationId xmlns:p14="http://schemas.microsoft.com/office/powerpoint/2010/main" val="4007605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7FEEF-2423-CC41-81E1-0B5CEF87BFE0}"/>
              </a:ext>
            </a:extLst>
          </p:cNvPr>
          <p:cNvSpPr>
            <a:spLocks noGrp="1"/>
          </p:cNvSpPr>
          <p:nvPr>
            <p:ph type="title"/>
          </p:nvPr>
        </p:nvSpPr>
        <p:spPr/>
        <p:txBody>
          <a:bodyPr>
            <a:normAutofit/>
          </a:bodyPr>
          <a:lstStyle/>
          <a:p>
            <a:pPr algn="ctr"/>
            <a:r>
              <a:rPr lang="de-DE" sz="2400" dirty="0">
                <a:latin typeface="Times New Roman" panose="02020603050405020304" pitchFamily="18" charset="0"/>
                <a:cs typeface="Times New Roman" panose="02020603050405020304" pitchFamily="18" charset="0"/>
              </a:rPr>
              <a:t>Sitzung 11. März 2021</a:t>
            </a:r>
            <a:br>
              <a:rPr lang="de-DE" sz="1800" dirty="0">
                <a:latin typeface="Times New Roman" panose="02020603050405020304" pitchFamily="18" charset="0"/>
                <a:cs typeface="Times New Roman" panose="02020603050405020304" pitchFamily="18" charset="0"/>
              </a:rPr>
            </a:br>
            <a:endParaRPr lang="de-DE" sz="2400" dirty="0">
              <a:latin typeface="Times New Roman" panose="02020603050405020304" pitchFamily="18"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F5DD0B08-4519-A643-B804-FD03D6EDAE71}"/>
              </a:ext>
            </a:extLst>
          </p:cNvPr>
          <p:cNvSpPr>
            <a:spLocks noGrp="1"/>
          </p:cNvSpPr>
          <p:nvPr>
            <p:ph idx="1"/>
          </p:nvPr>
        </p:nvSpPr>
        <p:spPr/>
        <p:txBody>
          <a:bodyPr>
            <a:normAutofit/>
          </a:bodyPr>
          <a:lstStyle/>
          <a:p>
            <a:pPr marL="0" indent="0" algn="ctr">
              <a:buNone/>
            </a:pPr>
            <a:r>
              <a:rPr lang="de-DE" sz="1800" b="1" dirty="0">
                <a:latin typeface="Times New Roman" panose="02020603050405020304" pitchFamily="18" charset="0"/>
                <a:cs typeface="Times New Roman" panose="02020603050405020304" pitchFamily="18" charset="0"/>
              </a:rPr>
              <a:t>Kredit Schul- und Sportanlage </a:t>
            </a:r>
            <a:r>
              <a:rPr lang="de-DE" sz="1800" b="1" dirty="0" err="1">
                <a:latin typeface="Times New Roman" panose="02020603050405020304" pitchFamily="18" charset="0"/>
                <a:cs typeface="Times New Roman" panose="02020603050405020304" pitchFamily="18" charset="0"/>
              </a:rPr>
              <a:t>Ringstrasse</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(vertreten durch Stadträtin Sandra </a:t>
            </a:r>
            <a:r>
              <a:rPr lang="de-DE" sz="1800" dirty="0" err="1">
                <a:latin typeface="Times New Roman" panose="02020603050405020304" pitchFamily="18" charset="0"/>
                <a:cs typeface="Times New Roman" panose="02020603050405020304" pitchFamily="18" charset="0"/>
              </a:rPr>
              <a:t>Maissen</a:t>
            </a:r>
            <a:r>
              <a:rPr lang="de-DE" sz="1800" dirty="0">
                <a:latin typeface="Times New Roman" panose="02020603050405020304" pitchFamily="18" charset="0"/>
                <a:cs typeface="Times New Roman" panose="02020603050405020304" pitchFamily="18" charset="0"/>
              </a:rPr>
              <a:t>) – einstimmig</a:t>
            </a:r>
          </a:p>
          <a:p>
            <a:pPr marL="0" indent="0" algn="ctr">
              <a:buNone/>
            </a:pPr>
            <a:r>
              <a:rPr lang="de-DE" sz="1800" dirty="0">
                <a:latin typeface="Times New Roman" panose="02020603050405020304" pitchFamily="18" charset="0"/>
                <a:cs typeface="Times New Roman" panose="02020603050405020304" pitchFamily="18" charset="0"/>
              </a:rPr>
              <a:t>Der Kredit von 88,1 Mio. Franken war unbestritten. Die CVP-Fraktion wehrte sich vergeblich gegen 800 000 Franken für eine Unterführung zum Herold-Schulhaus. Tino Schneider setzte sich für den Bau einer provisorischen Zuschauertribüne bis zur Fertigstellung des neuen Stadions auf der Oberen Au ein, Norbert Waser regte an, für Kunst am Bau entlang der </a:t>
            </a:r>
            <a:r>
              <a:rPr lang="de-DE" sz="1800" dirty="0" err="1">
                <a:latin typeface="Times New Roman" panose="02020603050405020304" pitchFamily="18" charset="0"/>
                <a:cs typeface="Times New Roman" panose="02020603050405020304" pitchFamily="18" charset="0"/>
              </a:rPr>
              <a:t>Ringstrasse</a:t>
            </a:r>
            <a:r>
              <a:rPr lang="de-DE" sz="1800" dirty="0">
                <a:latin typeface="Times New Roman" panose="02020603050405020304" pitchFamily="18" charset="0"/>
                <a:cs typeface="Times New Roman" panose="02020603050405020304" pitchFamily="18" charset="0"/>
              </a:rPr>
              <a:t> Graffiti-Kunstwerke von einheimischen Künstlern ins Auge zu fassen.</a:t>
            </a:r>
          </a:p>
          <a:p>
            <a:pPr marL="0" indent="0" algn="ctr">
              <a:buNone/>
            </a:pPr>
            <a:r>
              <a:rPr lang="de-DE" sz="1800" dirty="0">
                <a:latin typeface="Times New Roman" panose="02020603050405020304" pitchFamily="18" charset="0"/>
                <a:cs typeface="Times New Roman" panose="02020603050405020304" pitchFamily="18" charset="0"/>
              </a:rPr>
              <a:t>Der </a:t>
            </a:r>
            <a:r>
              <a:rPr lang="de-DE" sz="1800" b="1" dirty="0">
                <a:latin typeface="Times New Roman" panose="02020603050405020304" pitchFamily="18" charset="0"/>
                <a:cs typeface="Times New Roman" panose="02020603050405020304" pitchFamily="18" charset="0"/>
              </a:rPr>
              <a:t>Kauf der Stadthalle Chur </a:t>
            </a:r>
            <a:r>
              <a:rPr lang="de-DE" sz="1800" dirty="0">
                <a:latin typeface="Times New Roman" panose="02020603050405020304" pitchFamily="18" charset="0"/>
                <a:cs typeface="Times New Roman" panose="02020603050405020304" pitchFamily="18" charset="0"/>
              </a:rPr>
              <a:t>für 7,65 Mio. Franken war unbestritten (21:0), Unterstützung erhielt ein Antrag der CVP-Fraktion (16:4), ein Betriebskonzept für die neue Halle ebenfalls in den Kaufbeschluss aufzunehmen.</a:t>
            </a:r>
          </a:p>
          <a:p>
            <a:pPr marL="0" indent="0" algn="ctr">
              <a:buNone/>
            </a:pPr>
            <a:r>
              <a:rPr lang="de-DE" sz="1800" dirty="0">
                <a:latin typeface="Times New Roman" panose="02020603050405020304" pitchFamily="18" charset="0"/>
                <a:cs typeface="Times New Roman" panose="02020603050405020304" pitchFamily="18" charset="0"/>
              </a:rPr>
              <a:t>Beim weiteren </a:t>
            </a:r>
            <a:r>
              <a:rPr lang="de-DE" sz="1800" b="1" dirty="0">
                <a:latin typeface="Times New Roman" panose="02020603050405020304" pitchFamily="18" charset="0"/>
                <a:cs typeface="Times New Roman" panose="02020603050405020304" pitchFamily="18" charset="0"/>
              </a:rPr>
              <a:t>Vorgehen betreffend Bäderanlagen </a:t>
            </a:r>
            <a:r>
              <a:rPr lang="de-DE" sz="1800" dirty="0">
                <a:latin typeface="Times New Roman" panose="02020603050405020304" pitchFamily="18" charset="0"/>
                <a:cs typeface="Times New Roman" panose="02020603050405020304" pitchFamily="18" charset="0"/>
              </a:rPr>
              <a:t>unterstützte die CVP-Fraktion die vom Stadtrat favorisierte Variante einer Totalsanierung des Hallenbadgebäudes in sieben bis acht Jahren ohne Erweiterungen und genehmigte den beantragten Planungskredit von 500 000 Franken.</a:t>
            </a:r>
          </a:p>
        </p:txBody>
      </p:sp>
      <p:sp>
        <p:nvSpPr>
          <p:cNvPr id="4" name="Fußzeilenplatzhalter 3">
            <a:extLst>
              <a:ext uri="{FF2B5EF4-FFF2-40B4-BE49-F238E27FC236}">
                <a16:creationId xmlns:a16="http://schemas.microsoft.com/office/drawing/2014/main" id="{4D97D9A7-F5D6-2E43-A07A-A0CF0AE1DE93}"/>
              </a:ext>
            </a:extLst>
          </p:cNvPr>
          <p:cNvSpPr>
            <a:spLocks noGrp="1"/>
          </p:cNvSpPr>
          <p:nvPr>
            <p:ph type="ftr" sz="quarter" idx="11"/>
          </p:nvPr>
        </p:nvSpPr>
        <p:spPr/>
        <p:txBody>
          <a:bodyPr/>
          <a:lstStyle/>
          <a:p>
            <a:r>
              <a:rPr lang="de-DE"/>
              <a:t>GV Die Mitte Chur - 24. November 2021</a:t>
            </a:r>
          </a:p>
        </p:txBody>
      </p:sp>
    </p:spTree>
    <p:extLst>
      <p:ext uri="{BB962C8B-B14F-4D97-AF65-F5344CB8AC3E}">
        <p14:creationId xmlns:p14="http://schemas.microsoft.com/office/powerpoint/2010/main" val="410439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8FC46-1161-E940-BC93-6E37827620C2}"/>
              </a:ext>
            </a:extLst>
          </p:cNvPr>
          <p:cNvSpPr>
            <a:spLocks noGrp="1"/>
          </p:cNvSpPr>
          <p:nvPr>
            <p:ph type="title"/>
          </p:nvPr>
        </p:nvSpPr>
        <p:spPr/>
        <p:txBody>
          <a:bodyPr>
            <a:normAutofit/>
          </a:bodyPr>
          <a:lstStyle/>
          <a:p>
            <a:pPr algn="ctr"/>
            <a:r>
              <a:rPr lang="de-DE" sz="2400" dirty="0">
                <a:latin typeface="Times New Roman" panose="02020603050405020304" pitchFamily="18" charset="0"/>
                <a:cs typeface="Times New Roman" panose="02020603050405020304" pitchFamily="18" charset="0"/>
              </a:rPr>
              <a:t>Hintergrundinfos in den Ratsberichten</a:t>
            </a:r>
          </a:p>
        </p:txBody>
      </p:sp>
      <p:sp>
        <p:nvSpPr>
          <p:cNvPr id="3" name="Inhaltsplatzhalter 2">
            <a:extLst>
              <a:ext uri="{FF2B5EF4-FFF2-40B4-BE49-F238E27FC236}">
                <a16:creationId xmlns:a16="http://schemas.microsoft.com/office/drawing/2014/main" id="{2BDC2A0E-4882-A84F-8B40-257584F7D6A6}"/>
              </a:ext>
            </a:extLst>
          </p:cNvPr>
          <p:cNvSpPr>
            <a:spLocks noGrp="1"/>
          </p:cNvSpPr>
          <p:nvPr>
            <p:ph idx="1"/>
          </p:nvPr>
        </p:nvSpPr>
        <p:spPr/>
        <p:txBody>
          <a:bodyPr>
            <a:normAutofit/>
          </a:bodyPr>
          <a:lstStyle/>
          <a:p>
            <a:pPr marL="0" indent="0" algn="ctr">
              <a:buNone/>
            </a:pPr>
            <a:r>
              <a:rPr lang="de-CH" sz="2400" dirty="0">
                <a:latin typeface="Times New Roman" panose="02020603050405020304" pitchFamily="18" charset="0"/>
                <a:cs typeface="Times New Roman" panose="02020603050405020304" pitchFamily="18" charset="0"/>
              </a:rPr>
              <a:t>Beispiel aus dem Bericht der Auftaktsitzung</a:t>
            </a:r>
          </a:p>
          <a:p>
            <a:pPr marL="0" indent="0" algn="ctr">
              <a:buNone/>
            </a:pPr>
            <a:endParaRPr lang="de-CH" sz="2400" dirty="0">
              <a:latin typeface="Times New Roman" panose="02020603050405020304" pitchFamily="18" charset="0"/>
              <a:cs typeface="Times New Roman" panose="02020603050405020304" pitchFamily="18" charset="0"/>
            </a:endParaRPr>
          </a:p>
          <a:p>
            <a:pPr marL="0" indent="0" algn="ctr">
              <a:buNone/>
            </a:pPr>
            <a:r>
              <a:rPr lang="de-CH" sz="1800" dirty="0">
                <a:latin typeface="Times New Roman" panose="02020603050405020304" pitchFamily="18" charset="0"/>
                <a:cs typeface="Times New Roman" panose="02020603050405020304" pitchFamily="18" charset="0"/>
              </a:rPr>
              <a:t>Für Gesprächsstoff im Rat sorgten Fraktionspräsident Peter </a:t>
            </a:r>
            <a:r>
              <a:rPr lang="de-CH" sz="1800" dirty="0" err="1">
                <a:latin typeface="Times New Roman" panose="02020603050405020304" pitchFamily="18" charset="0"/>
                <a:cs typeface="Times New Roman" panose="02020603050405020304" pitchFamily="18" charset="0"/>
              </a:rPr>
              <a:t>Portmann</a:t>
            </a:r>
            <a:r>
              <a:rPr lang="de-CH" sz="1800" dirty="0">
                <a:latin typeface="Times New Roman" panose="02020603050405020304" pitchFamily="18" charset="0"/>
                <a:cs typeface="Times New Roman" panose="02020603050405020304" pitchFamily="18" charset="0"/>
              </a:rPr>
              <a:t> mit seiner Anregung, das Schulhaus Ringstrasse in </a:t>
            </a:r>
            <a:r>
              <a:rPr lang="de-CH" sz="1800" b="1" dirty="0">
                <a:latin typeface="Times New Roman" panose="02020603050405020304" pitchFamily="18" charset="0"/>
                <a:cs typeface="Times New Roman" panose="02020603050405020304" pitchFamily="18" charset="0"/>
              </a:rPr>
              <a:t>Schulhaus Mitte </a:t>
            </a:r>
            <a:r>
              <a:rPr lang="de-CH" sz="1800" dirty="0">
                <a:latin typeface="Times New Roman" panose="02020603050405020304" pitchFamily="18" charset="0"/>
                <a:cs typeface="Times New Roman" panose="02020603050405020304" pitchFamily="18" charset="0"/>
              </a:rPr>
              <a:t>umzutaufen (den Anstoss zu diesem Schulhaus gab ein Auftrag von CVP und BDP, der künftigen Mitte-Partei), und Neo-Gemeinderat Norbert Waser, der mit einer Abkürzung der ausführlichen </a:t>
            </a:r>
            <a:r>
              <a:rPr lang="de-CH" sz="1800" b="1" dirty="0">
                <a:latin typeface="Times New Roman" panose="02020603050405020304" pitchFamily="18" charset="0"/>
                <a:cs typeface="Times New Roman" panose="02020603050405020304" pitchFamily="18" charset="0"/>
              </a:rPr>
              <a:t>Begrüssungsformeln</a:t>
            </a:r>
            <a:r>
              <a:rPr lang="de-CH" sz="1800" dirty="0">
                <a:latin typeface="Times New Roman" panose="02020603050405020304" pitchFamily="18" charset="0"/>
                <a:cs typeface="Times New Roman" panose="02020603050405020304" pitchFamily="18" charset="0"/>
              </a:rPr>
              <a:t> für einen effizienteren Ratsbetrieb beitragen möchte.</a:t>
            </a:r>
          </a:p>
          <a:p>
            <a:pPr algn="ctr"/>
            <a:endParaRPr lang="de-DE" sz="1800" dirty="0">
              <a:latin typeface="Times New Roman" panose="02020603050405020304" pitchFamily="18" charset="0"/>
              <a:cs typeface="Times New Roman" panose="02020603050405020304" pitchFamily="18" charset="0"/>
            </a:endParaRPr>
          </a:p>
        </p:txBody>
      </p:sp>
      <p:sp>
        <p:nvSpPr>
          <p:cNvPr id="4" name="Fußzeilenplatzhalter 3">
            <a:extLst>
              <a:ext uri="{FF2B5EF4-FFF2-40B4-BE49-F238E27FC236}">
                <a16:creationId xmlns:a16="http://schemas.microsoft.com/office/drawing/2014/main" id="{A86B27DF-AE5B-184A-980A-2E464B7322D1}"/>
              </a:ext>
            </a:extLst>
          </p:cNvPr>
          <p:cNvSpPr>
            <a:spLocks noGrp="1"/>
          </p:cNvSpPr>
          <p:nvPr>
            <p:ph type="ftr" sz="quarter" idx="11"/>
          </p:nvPr>
        </p:nvSpPr>
        <p:spPr/>
        <p:txBody>
          <a:bodyPr/>
          <a:lstStyle/>
          <a:p>
            <a:r>
              <a:rPr lang="de-DE"/>
              <a:t>GV Die Mitte Chur - 24. November 2021</a:t>
            </a:r>
          </a:p>
        </p:txBody>
      </p:sp>
    </p:spTree>
    <p:extLst>
      <p:ext uri="{BB962C8B-B14F-4D97-AF65-F5344CB8AC3E}">
        <p14:creationId xmlns:p14="http://schemas.microsoft.com/office/powerpoint/2010/main" val="237608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0ED02D-63B4-DA46-A752-426F3849E2D8}"/>
              </a:ext>
            </a:extLst>
          </p:cNvPr>
          <p:cNvSpPr>
            <a:spLocks noGrp="1"/>
          </p:cNvSpPr>
          <p:nvPr>
            <p:ph type="title"/>
          </p:nvPr>
        </p:nvSpPr>
        <p:spPr/>
        <p:txBody>
          <a:bodyPr>
            <a:normAutofit/>
          </a:bodyPr>
          <a:lstStyle/>
          <a:p>
            <a:pPr algn="ctr"/>
            <a:r>
              <a:rPr lang="de-DE" sz="2400" dirty="0">
                <a:latin typeface="Times New Roman" panose="02020603050405020304" pitchFamily="18" charset="0"/>
                <a:cs typeface="Times New Roman" panose="02020603050405020304" pitchFamily="18" charset="0"/>
              </a:rPr>
              <a:t>Sitzung 15. April 2021</a:t>
            </a:r>
            <a:br>
              <a:rPr lang="de-DE" sz="2400" dirty="0">
                <a:latin typeface="Times New Roman" panose="02020603050405020304" pitchFamily="18" charset="0"/>
                <a:cs typeface="Times New Roman" panose="02020603050405020304" pitchFamily="18" charset="0"/>
              </a:rPr>
            </a:br>
            <a:endParaRPr lang="de-DE" sz="2400" dirty="0"/>
          </a:p>
        </p:txBody>
      </p:sp>
      <p:sp>
        <p:nvSpPr>
          <p:cNvPr id="3" name="Inhaltsplatzhalter 2">
            <a:extLst>
              <a:ext uri="{FF2B5EF4-FFF2-40B4-BE49-F238E27FC236}">
                <a16:creationId xmlns:a16="http://schemas.microsoft.com/office/drawing/2014/main" id="{8F088B41-924E-6941-9E20-779BC789D916}"/>
              </a:ext>
            </a:extLst>
          </p:cNvPr>
          <p:cNvSpPr>
            <a:spLocks noGrp="1"/>
          </p:cNvSpPr>
          <p:nvPr>
            <p:ph idx="1"/>
          </p:nvPr>
        </p:nvSpPr>
        <p:spPr/>
        <p:txBody>
          <a:bodyPr>
            <a:normAutofit/>
          </a:bodyPr>
          <a:lstStyle/>
          <a:p>
            <a:pPr marL="0" indent="0" algn="ctr">
              <a:buNone/>
            </a:pPr>
            <a:r>
              <a:rPr lang="de-DE" sz="1800" dirty="0">
                <a:latin typeface="Times New Roman" panose="02020603050405020304" pitchFamily="18" charset="0"/>
                <a:cs typeface="Times New Roman" panose="02020603050405020304" pitchFamily="18" charset="0"/>
              </a:rPr>
              <a:t>Fraktionspräsident Peter </a:t>
            </a:r>
            <a:r>
              <a:rPr lang="de-DE" sz="1800" dirty="0" err="1">
                <a:latin typeface="Times New Roman" panose="02020603050405020304" pitchFamily="18" charset="0"/>
                <a:cs typeface="Times New Roman" panose="02020603050405020304" pitchFamily="18" charset="0"/>
              </a:rPr>
              <a:t>Portmann</a:t>
            </a:r>
            <a:r>
              <a:rPr lang="de-DE" sz="1800" dirty="0">
                <a:latin typeface="Times New Roman" panose="02020603050405020304" pitchFamily="18" charset="0"/>
                <a:cs typeface="Times New Roman" panose="02020603050405020304" pitchFamily="18" charset="0"/>
              </a:rPr>
              <a:t> wird zum zweiten </a:t>
            </a:r>
            <a:r>
              <a:rPr lang="de-DE" sz="1800" b="1" dirty="0">
                <a:latin typeface="Times New Roman" panose="02020603050405020304" pitchFamily="18" charset="0"/>
                <a:cs typeface="Times New Roman" panose="02020603050405020304" pitchFamily="18" charset="0"/>
              </a:rPr>
              <a:t>Stadtrats-Stellvertreter</a:t>
            </a:r>
            <a:r>
              <a:rPr lang="de-DE" sz="1800" dirty="0">
                <a:latin typeface="Times New Roman" panose="02020603050405020304" pitchFamily="18" charset="0"/>
                <a:cs typeface="Times New Roman" panose="02020603050405020304" pitchFamily="18" charset="0"/>
              </a:rPr>
              <a:t> gewählt.</a:t>
            </a:r>
          </a:p>
          <a:p>
            <a:pPr marL="0" indent="0" algn="ctr">
              <a:buNone/>
            </a:pPr>
            <a:endParaRPr lang="de-DE" sz="1800" dirty="0">
              <a:latin typeface="Times New Roman" panose="02020603050405020304" pitchFamily="18" charset="0"/>
              <a:cs typeface="Times New Roman" panose="02020603050405020304" pitchFamily="18" charset="0"/>
            </a:endParaRPr>
          </a:p>
          <a:p>
            <a:pPr marL="0" indent="0" algn="ctr">
              <a:buNone/>
            </a:pPr>
            <a:r>
              <a:rPr lang="de-DE" sz="1800" dirty="0">
                <a:latin typeface="Times New Roman" panose="02020603050405020304" pitchFamily="18" charset="0"/>
                <a:cs typeface="Times New Roman" panose="02020603050405020304" pitchFamily="18" charset="0"/>
              </a:rPr>
              <a:t>Alle Abstimmungen (Ersatzwahl GPK, Nichtüberweisung Aufträge Linksabbieger </a:t>
            </a:r>
            <a:r>
              <a:rPr lang="de-DE" sz="1800" dirty="0" err="1">
                <a:latin typeface="Times New Roman" panose="02020603050405020304" pitchFamily="18" charset="0"/>
                <a:cs typeface="Times New Roman" panose="02020603050405020304" pitchFamily="18" charset="0"/>
              </a:rPr>
              <a:t>Gäuggelistrasse-Grabenstrasse</a:t>
            </a:r>
            <a:r>
              <a:rPr lang="de-DE" sz="1800" dirty="0">
                <a:latin typeface="Times New Roman" panose="02020603050405020304" pitchFamily="18" charset="0"/>
                <a:cs typeface="Times New Roman" panose="02020603050405020304" pitchFamily="18" charset="0"/>
              </a:rPr>
              <a:t>, Energiestadt Gold Label) fielen im Sinne der CVP-Fraktion aus.</a:t>
            </a:r>
          </a:p>
          <a:p>
            <a:pPr marL="0" indent="0" algn="ctr">
              <a:buNone/>
            </a:pPr>
            <a:r>
              <a:rPr lang="de-DE" sz="1800" dirty="0">
                <a:latin typeface="Times New Roman" panose="02020603050405020304" pitchFamily="18" charset="0"/>
                <a:cs typeface="Times New Roman" panose="02020603050405020304" pitchFamily="18" charset="0"/>
              </a:rPr>
              <a:t>In der Fragestunde gab eine Frage von Norbert Waser zur St. </a:t>
            </a:r>
            <a:r>
              <a:rPr lang="de-DE" sz="1800" dirty="0" err="1">
                <a:latin typeface="Times New Roman" panose="02020603050405020304" pitchFamily="18" charset="0"/>
                <a:cs typeface="Times New Roman" panose="02020603050405020304" pitchFamily="18" charset="0"/>
              </a:rPr>
              <a:t>Luzibrücke</a:t>
            </a:r>
            <a:r>
              <a:rPr lang="de-DE" sz="1800" dirty="0">
                <a:latin typeface="Times New Roman" panose="02020603050405020304" pitchFamily="18" charset="0"/>
                <a:cs typeface="Times New Roman" panose="02020603050405020304" pitchFamily="18" charset="0"/>
              </a:rPr>
              <a:t> Stadträtin Sandra </a:t>
            </a:r>
            <a:r>
              <a:rPr lang="de-DE" sz="1800" dirty="0" err="1">
                <a:latin typeface="Times New Roman" panose="02020603050405020304" pitchFamily="18" charset="0"/>
                <a:cs typeface="Times New Roman" panose="02020603050405020304" pitchFamily="18" charset="0"/>
              </a:rPr>
              <a:t>Maissen</a:t>
            </a: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Gelegenheit, die Haltung des Stadtrates zu erörtern.</a:t>
            </a:r>
          </a:p>
        </p:txBody>
      </p:sp>
      <p:sp>
        <p:nvSpPr>
          <p:cNvPr id="4" name="Fußzeilenplatzhalter 3">
            <a:extLst>
              <a:ext uri="{FF2B5EF4-FFF2-40B4-BE49-F238E27FC236}">
                <a16:creationId xmlns:a16="http://schemas.microsoft.com/office/drawing/2014/main" id="{44AD1AFF-F922-6046-A6C1-395F8DEE3B7E}"/>
              </a:ext>
            </a:extLst>
          </p:cNvPr>
          <p:cNvSpPr>
            <a:spLocks noGrp="1"/>
          </p:cNvSpPr>
          <p:nvPr>
            <p:ph type="ftr" sz="quarter" idx="11"/>
          </p:nvPr>
        </p:nvSpPr>
        <p:spPr/>
        <p:txBody>
          <a:bodyPr/>
          <a:lstStyle/>
          <a:p>
            <a:r>
              <a:rPr lang="de-DE"/>
              <a:t>GV Die Mitte Chur - 24. November 2021</a:t>
            </a:r>
          </a:p>
        </p:txBody>
      </p:sp>
    </p:spTree>
    <p:extLst>
      <p:ext uri="{BB962C8B-B14F-4D97-AF65-F5344CB8AC3E}">
        <p14:creationId xmlns:p14="http://schemas.microsoft.com/office/powerpoint/2010/main" val="256140902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1336</Words>
  <Application>Microsoft Macintosh PowerPoint</Application>
  <PresentationFormat>Breitbild</PresentationFormat>
  <Paragraphs>75</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Calibri Light</vt:lpstr>
      <vt:lpstr>Times New Roman</vt:lpstr>
      <vt:lpstr>Wingdings</vt:lpstr>
      <vt:lpstr>Office</vt:lpstr>
      <vt:lpstr>Fraktionsbericht</vt:lpstr>
      <vt:lpstr>Wir erinnern uns</vt:lpstr>
      <vt:lpstr>Wahlkampf – die Basis des Erfolges</vt:lpstr>
      <vt:lpstr>Vereidigung zum Legislaturauftakt 2021-2024</vt:lpstr>
      <vt:lpstr>Wo haben wir uns zu Wort gemeldet?</vt:lpstr>
      <vt:lpstr>Eröffnungssitzung 28. Januar 2021 </vt:lpstr>
      <vt:lpstr>Sitzung 11. März 2021 </vt:lpstr>
      <vt:lpstr>Hintergrundinfos in den Ratsberichten</vt:lpstr>
      <vt:lpstr>Sitzung 15. April 2021 </vt:lpstr>
      <vt:lpstr>Sitzung 20. Mai 2021</vt:lpstr>
      <vt:lpstr>Sitzung 24. Juni2021</vt:lpstr>
      <vt:lpstr>Sitzung 2. September 2021</vt:lpstr>
      <vt:lpstr>Landsitzung Gemeinderatspräsident Mario Cortesi (SVP), 2./3. September, Poschiavo</vt:lpstr>
      <vt:lpstr>Gemeinderatssitzung 7. Oktober 2021</vt:lpstr>
      <vt:lpstr>Sitzung 18. November 2021</vt:lpstr>
      <vt:lpstr>Green Meal der Ratsneulinge,18. November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Fraktionsbericht 2021</dc:title>
  <dc:creator>Microsoft Office User</dc:creator>
  <cp:lastModifiedBy>Microsoft Office User</cp:lastModifiedBy>
  <cp:revision>5</cp:revision>
  <dcterms:created xsi:type="dcterms:W3CDTF">2021-11-23T15:03:12Z</dcterms:created>
  <dcterms:modified xsi:type="dcterms:W3CDTF">2021-11-25T14:25:15Z</dcterms:modified>
</cp:coreProperties>
</file>